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1"/>
  </p:sldMasterIdLst>
  <p:notesMasterIdLst>
    <p:notesMasterId r:id="rId60"/>
  </p:notesMasterIdLst>
  <p:sldIdLst>
    <p:sldId id="706" r:id="rId2"/>
    <p:sldId id="617" r:id="rId3"/>
    <p:sldId id="776" r:id="rId4"/>
    <p:sldId id="777" r:id="rId5"/>
    <p:sldId id="529" r:id="rId6"/>
    <p:sldId id="560" r:id="rId7"/>
    <p:sldId id="628" r:id="rId8"/>
    <p:sldId id="439" r:id="rId9"/>
    <p:sldId id="778" r:id="rId10"/>
    <p:sldId id="779" r:id="rId11"/>
    <p:sldId id="782" r:id="rId12"/>
    <p:sldId id="713" r:id="rId13"/>
    <p:sldId id="780" r:id="rId14"/>
    <p:sldId id="785" r:id="rId15"/>
    <p:sldId id="746" r:id="rId16"/>
    <p:sldId id="737" r:id="rId17"/>
    <p:sldId id="786" r:id="rId18"/>
    <p:sldId id="759" r:id="rId19"/>
    <p:sldId id="787" r:id="rId20"/>
    <p:sldId id="781" r:id="rId21"/>
    <p:sldId id="771" r:id="rId22"/>
    <p:sldId id="758" r:id="rId23"/>
    <p:sldId id="715" r:id="rId24"/>
    <p:sldId id="719" r:id="rId25"/>
    <p:sldId id="747" r:id="rId26"/>
    <p:sldId id="720" r:id="rId27"/>
    <p:sldId id="722" r:id="rId28"/>
    <p:sldId id="723" r:id="rId29"/>
    <p:sldId id="728" r:id="rId30"/>
    <p:sldId id="751" r:id="rId31"/>
    <p:sldId id="729" r:id="rId32"/>
    <p:sldId id="752" r:id="rId33"/>
    <p:sldId id="724" r:id="rId34"/>
    <p:sldId id="730" r:id="rId35"/>
    <p:sldId id="760" r:id="rId36"/>
    <p:sldId id="726" r:id="rId37"/>
    <p:sldId id="765" r:id="rId38"/>
    <p:sldId id="762" r:id="rId39"/>
    <p:sldId id="763" r:id="rId40"/>
    <p:sldId id="764" r:id="rId41"/>
    <p:sldId id="761" r:id="rId42"/>
    <p:sldId id="770" r:id="rId43"/>
    <p:sldId id="766" r:id="rId44"/>
    <p:sldId id="742" r:id="rId45"/>
    <p:sldId id="748" r:id="rId46"/>
    <p:sldId id="749" r:id="rId47"/>
    <p:sldId id="756" r:id="rId48"/>
    <p:sldId id="629" r:id="rId49"/>
    <p:sldId id="689" r:id="rId50"/>
    <p:sldId id="633" r:id="rId51"/>
    <p:sldId id="634" r:id="rId52"/>
    <p:sldId id="620" r:id="rId53"/>
    <p:sldId id="704" r:id="rId54"/>
    <p:sldId id="635" r:id="rId55"/>
    <p:sldId id="774" r:id="rId56"/>
    <p:sldId id="783" r:id="rId57"/>
    <p:sldId id="784" r:id="rId58"/>
    <p:sldId id="697"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720" userDrawn="1">
          <p15:clr>
            <a:srgbClr val="A4A3A4"/>
          </p15:clr>
        </p15:guide>
        <p15:guide id="3" orient="horz" pos="504" userDrawn="1">
          <p15:clr>
            <a:srgbClr val="A4A3A4"/>
          </p15:clr>
        </p15:guide>
        <p15:guide id="5" pos="7008" userDrawn="1">
          <p15:clr>
            <a:srgbClr val="A4A3A4"/>
          </p15:clr>
        </p15:guide>
        <p15:guide id="6" orient="horz" pos="4272" userDrawn="1">
          <p15:clr>
            <a:srgbClr val="A4A3A4"/>
          </p15:clr>
        </p15:guide>
        <p15:guide id="7" pos="7679">
          <p15:clr>
            <a:srgbClr val="A4A3A4"/>
          </p15:clr>
        </p15:guide>
        <p15:guide id="8" orient="horz" pos="1444" userDrawn="1">
          <p15:clr>
            <a:srgbClr val="A4A3A4"/>
          </p15:clr>
        </p15:guide>
        <p15:guide id="9" orient="horz" pos="1488" userDrawn="1">
          <p15:clr>
            <a:srgbClr val="A4A3A4"/>
          </p15:clr>
        </p15:guide>
        <p15:guide id="10" pos="816" userDrawn="1">
          <p15:clr>
            <a:srgbClr val="A4A3A4"/>
          </p15:clr>
        </p15:guide>
        <p15:guide id="11" orient="horz" pos="864" userDrawn="1">
          <p15:clr>
            <a:srgbClr val="A4A3A4"/>
          </p15:clr>
        </p15:guide>
        <p15:guide id="12" pos="6936" userDrawn="1">
          <p15:clr>
            <a:srgbClr val="A4A3A4"/>
          </p15:clr>
        </p15:guide>
        <p15:guide id="13" orient="horz" pos="3744" userDrawn="1">
          <p15:clr>
            <a:srgbClr val="A4A3A4"/>
          </p15:clr>
        </p15:guide>
        <p15:guide id="14" orient="horz" pos="184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99E"/>
    <a:srgbClr val="1C1F2A"/>
    <a:srgbClr val="0A0D13"/>
    <a:srgbClr val="727272"/>
    <a:srgbClr val="20121F"/>
    <a:srgbClr val="58B57B"/>
    <a:srgbClr val="FF018C"/>
    <a:srgbClr val="E93B8A"/>
    <a:srgbClr val="40508F"/>
    <a:srgbClr val="6846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54" autoAdjust="0"/>
    <p:restoredTop sz="85233" autoAdjust="0"/>
  </p:normalViewPr>
  <p:slideViewPr>
    <p:cSldViewPr snapToGrid="0" snapToObjects="1">
      <p:cViewPr varScale="1">
        <p:scale>
          <a:sx n="121" d="100"/>
          <a:sy n="121" d="100"/>
        </p:scale>
        <p:origin x="1704" y="168"/>
      </p:cViewPr>
      <p:guideLst>
        <p:guide pos="720"/>
        <p:guide orient="horz" pos="504"/>
        <p:guide pos="7008"/>
        <p:guide orient="horz" pos="4272"/>
        <p:guide pos="7679"/>
        <p:guide orient="horz" pos="1444"/>
        <p:guide orient="horz" pos="1488"/>
        <p:guide pos="816"/>
        <p:guide orient="horz" pos="864"/>
        <p:guide pos="6936"/>
        <p:guide orient="horz" pos="3744"/>
        <p:guide orient="horz" pos="1848"/>
      </p:guideLst>
    </p:cSldViewPr>
  </p:slideViewPr>
  <p:outlineViewPr>
    <p:cViewPr>
      <p:scale>
        <a:sx n="33" d="100"/>
        <a:sy n="33" d="100"/>
      </p:scale>
      <p:origin x="0" y="-1736"/>
    </p:cViewPr>
  </p:outlineViewPr>
  <p:notesTextViewPr>
    <p:cViewPr>
      <p:scale>
        <a:sx n="1" d="1"/>
        <a:sy n="1" d="1"/>
      </p:scale>
      <p:origin x="0" y="0"/>
    </p:cViewPr>
  </p:notesTextViewPr>
  <p:sorterViewPr>
    <p:cViewPr varScale="1">
      <p:scale>
        <a:sx n="100" d="100"/>
        <a:sy n="100" d="100"/>
      </p:scale>
      <p:origin x="0" y="256"/>
    </p:cViewPr>
  </p:sorterViewPr>
  <p:notesViewPr>
    <p:cSldViewPr snapToGrid="0" snapToObjects="1">
      <p:cViewPr varScale="1">
        <p:scale>
          <a:sx n="80" d="100"/>
          <a:sy n="80" d="100"/>
        </p:scale>
        <p:origin x="-372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C25A21-B3EF-D44A-8FB5-BB9B897E0032}" type="datetimeFigureOut">
              <a:rPr lang="en-US" smtClean="0"/>
              <a:t>11/6/19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CA"/>
              <a:t>Click to edit Master text styles</a:t>
            </a:r>
          </a:p>
          <a:p>
            <a:pPr lvl="1"/>
            <a:r>
              <a:rPr lang="fr-CA"/>
              <a:t>Second level</a:t>
            </a:r>
          </a:p>
          <a:p>
            <a:pPr lvl="2"/>
            <a:r>
              <a:rPr lang="fr-CA"/>
              <a:t>Third level</a:t>
            </a:r>
          </a:p>
          <a:p>
            <a:pPr lvl="3"/>
            <a:r>
              <a:rPr lang="fr-CA"/>
              <a:t>Fourth level</a:t>
            </a:r>
          </a:p>
          <a:p>
            <a:pPr lvl="4"/>
            <a:r>
              <a:rPr lang="fr-CA"/>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5809D6-6B54-4743-8D71-0C34C130A04D}" type="slidenum">
              <a:rPr lang="en-US" smtClean="0"/>
              <a:t>‹#›</a:t>
            </a:fld>
            <a:endParaRPr lang="en-US"/>
          </a:p>
        </p:txBody>
      </p:sp>
    </p:spTree>
    <p:extLst>
      <p:ext uri="{BB962C8B-B14F-4D97-AF65-F5344CB8AC3E}">
        <p14:creationId xmlns:p14="http://schemas.microsoft.com/office/powerpoint/2010/main" val="1510007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hicagotribune.com/topic/business/automotive-industry/toyota-motor-corp.-ORCRP015439-topic.html"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Linus%27s_Law"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1</a:t>
            </a:fld>
            <a:endParaRPr lang="en-US"/>
          </a:p>
        </p:txBody>
      </p:sp>
    </p:spTree>
    <p:extLst>
      <p:ext uri="{BB962C8B-B14F-4D97-AF65-F5344CB8AC3E}">
        <p14:creationId xmlns:p14="http://schemas.microsoft.com/office/powerpoint/2010/main" val="16705860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we are here at the </a:t>
            </a:r>
            <a:r>
              <a:rPr lang="en-US" sz="1200" kern="1200" dirty="0" err="1">
                <a:solidFill>
                  <a:schemeClr val="tx1"/>
                </a:solidFill>
                <a:effectLst/>
                <a:latin typeface="+mn-lt"/>
                <a:ea typeface="+mn-ea"/>
                <a:cs typeface="+mn-cs"/>
              </a:rPr>
              <a:t>devops</a:t>
            </a:r>
            <a:r>
              <a:rPr lang="en-US" sz="1200" kern="1200" dirty="0">
                <a:solidFill>
                  <a:schemeClr val="tx1"/>
                </a:solidFill>
                <a:effectLst/>
                <a:latin typeface="+mn-lt"/>
                <a:ea typeface="+mn-ea"/>
                <a:cs typeface="+mn-cs"/>
              </a:rPr>
              <a:t> Enterprise Summit I want to start with the core </a:t>
            </a:r>
            <a:r>
              <a:rPr lang="en-US" sz="1200" kern="1200" dirty="0" err="1">
                <a:solidFill>
                  <a:schemeClr val="tx1"/>
                </a:solidFill>
                <a:effectLst/>
                <a:latin typeface="+mn-lt"/>
                <a:ea typeface="+mn-ea"/>
                <a:cs typeface="+mn-cs"/>
              </a:rPr>
              <a:t>devops</a:t>
            </a:r>
            <a:r>
              <a:rPr lang="en-US" sz="1200" kern="1200" dirty="0">
                <a:solidFill>
                  <a:schemeClr val="tx1"/>
                </a:solidFill>
                <a:effectLst/>
                <a:latin typeface="+mn-lt"/>
                <a:ea typeface="+mn-ea"/>
                <a:cs typeface="+mn-cs"/>
              </a:rPr>
              <a:t> mantra “faster is better”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is there a convention we've heard a lot about both anecdotally and then in some great research by Nicole </a:t>
            </a:r>
            <a:r>
              <a:rPr lang="en-US" sz="1200" kern="1200" dirty="0" err="1">
                <a:solidFill>
                  <a:schemeClr val="tx1"/>
                </a:solidFill>
                <a:effectLst/>
                <a:latin typeface="+mn-lt"/>
                <a:ea typeface="+mn-ea"/>
                <a:cs typeface="+mn-cs"/>
              </a:rPr>
              <a:t>Forsgren</a:t>
            </a:r>
            <a:r>
              <a:rPr lang="en-US" sz="1200" kern="1200" dirty="0">
                <a:solidFill>
                  <a:schemeClr val="tx1"/>
                </a:solidFill>
                <a:effectLst/>
                <a:latin typeface="+mn-lt"/>
                <a:ea typeface="+mn-ea"/>
                <a:cs typeface="+mn-cs"/>
              </a:rPr>
              <a:t>, Jez humble and a gene Kim support for this concept that </a:t>
            </a:r>
          </a:p>
          <a:p>
            <a:r>
              <a:rPr lang="en-US" sz="1200" kern="1200" dirty="0">
                <a:solidFill>
                  <a:schemeClr val="tx1"/>
                </a:solidFill>
                <a:effectLst/>
                <a:latin typeface="+mn-lt"/>
                <a:ea typeface="+mn-ea"/>
                <a:cs typeface="+mn-cs"/>
              </a:rPr>
              <a:t>“improved deployment time and frequent deployments leads to a number of positive outcomes including in the dimensions of profitability, market share, quality and so forth.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We’re all familiar with that from the Enterprise side, but one question that we wanted to ask is “does this trend hold an open source software?”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there's no reason necessarily to think that it would. these are two very different worlds.</a:t>
            </a:r>
            <a:r>
              <a:rPr lang="en-US" dirty="0">
                <a:effectLst/>
              </a:rPr>
              <a:t> </a:t>
            </a:r>
          </a:p>
          <a:p>
            <a:endParaRPr lang="en-US" dirty="0">
              <a:effectLst/>
            </a:endParaRP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the Enterprise and open source so on the Enterprise side we can achieve multiple deploys per day on the open-source side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For Better or Worse we're stuck in this world of versions releases on using things like semantic versioning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 the Enterprise side we have consistent development teams where within open-source that's more and more fluid group of developers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on the Enterprise side we have well resource development or if your snickering at that at least predictably resource development teams on the open-source side as much less predictable much less variable</a:t>
            </a: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12</a:t>
            </a:fld>
            <a:endParaRPr lang="en-US"/>
          </a:p>
        </p:txBody>
      </p:sp>
    </p:spTree>
    <p:extLst>
      <p:ext uri="{BB962C8B-B14F-4D97-AF65-F5344CB8AC3E}">
        <p14:creationId xmlns:p14="http://schemas.microsoft.com/office/powerpoint/2010/main" val="3549472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13</a:t>
            </a:fld>
            <a:endParaRPr lang="en-US"/>
          </a:p>
        </p:txBody>
      </p:sp>
    </p:spTree>
    <p:extLst>
      <p:ext uri="{BB962C8B-B14F-4D97-AF65-F5344CB8AC3E}">
        <p14:creationId xmlns:p14="http://schemas.microsoft.com/office/powerpoint/2010/main" val="4015520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14</a:t>
            </a:fld>
            <a:endParaRPr lang="en-US"/>
          </a:p>
        </p:txBody>
      </p:sp>
    </p:spTree>
    <p:extLst>
      <p:ext uri="{BB962C8B-B14F-4D97-AF65-F5344CB8AC3E}">
        <p14:creationId xmlns:p14="http://schemas.microsoft.com/office/powerpoint/2010/main" val="4101924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talk a little bit about the dataset so first of all we focused on Java projects publish to Maven Central there about 260,000 of those and then we apply the number of filters to get down to a course out of components that we that we felt we could analyze well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those filters were first of all we looked in the last 5 years I can develop development Trends culture tools and Technology of changed over time we wanted to find things that hold today and in the last five years we also throughout components that we didn't have enough data about to really draw conclusions so for example we wanted to measure release frequency the average time between new releases the component is only put one release out there there's never been a follow-up release we can't even met her by chance they don't use any open source libraries and they're not used by any other projects so there's sort of isolated off of it all by themselves so when we apply all of these we get down to a course out of 36000 components and our research and for those components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15</a:t>
            </a:fld>
            <a:endParaRPr lang="en-US"/>
          </a:p>
        </p:txBody>
      </p:sp>
    </p:spTree>
    <p:extLst>
      <p:ext uri="{BB962C8B-B14F-4D97-AF65-F5344CB8AC3E}">
        <p14:creationId xmlns:p14="http://schemas.microsoft.com/office/powerpoint/2010/main" val="4139559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looked at a number of different attributes things like popularity the size of the development team development Speed release speed and so forth from any of these we have data across those entire 36,000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for example popularity we Define as the average daily Maven Central downloads and we have that data for every component of other things like size of development team we get that from GitHub data associated with the project so we only have that for the projects that are on guitar and they're about ten thousand of those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 answer most of these attributes are self-explanatory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there's a couple of the bottom though that warrant a little bit more discussion so security and update speed a little bit more complicated because of the complexity of Open Source Supply chains </a:t>
            </a:r>
          </a:p>
          <a:p>
            <a:endParaRPr lang="en-US" dirty="0"/>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16</a:t>
            </a:fld>
            <a:endParaRPr lang="en-US"/>
          </a:p>
        </p:txBody>
      </p:sp>
    </p:spTree>
    <p:extLst>
      <p:ext uri="{BB962C8B-B14F-4D97-AF65-F5344CB8AC3E}">
        <p14:creationId xmlns:p14="http://schemas.microsoft.com/office/powerpoint/2010/main" val="757157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now we can look at a couple of these attributes and say you know does this faster is better relationship hold an open source and look at release frequency vs. popularity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this is one of the hypotheses that we enter this project with let's see if we can find data to validate this hypothesis that projects that release frequently have better outcomes and in fact we find support for this so if you look at the top 20% by release frequency that group is 5 times more popular than the rest of the population attracts on average 79% more developers to contribute to the project and has 12% of Greater rates of foundation support </a:t>
            </a:r>
          </a:p>
          <a:p>
            <a:endParaRPr lang="en-US" dirty="0"/>
          </a:p>
          <a:p>
            <a:r>
              <a:rPr lang="en-US" sz="1200" kern="1200" dirty="0">
                <a:solidFill>
                  <a:schemeClr val="tx1"/>
                </a:solidFill>
                <a:effectLst/>
                <a:latin typeface="+mn-lt"/>
                <a:ea typeface="+mn-ea"/>
                <a:cs typeface="+mn-cs"/>
              </a:rPr>
              <a:t>should view these as a descriptive statistics about the population, where we could see the correlation and not the causation</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18</a:t>
            </a:fld>
            <a:endParaRPr lang="en-US"/>
          </a:p>
        </p:txBody>
      </p:sp>
    </p:spTree>
    <p:extLst>
      <p:ext uri="{BB962C8B-B14F-4D97-AF65-F5344CB8AC3E}">
        <p14:creationId xmlns:p14="http://schemas.microsoft.com/office/powerpoint/2010/main" val="444057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20</a:t>
            </a:fld>
            <a:endParaRPr lang="en-US"/>
          </a:p>
        </p:txBody>
      </p:sp>
    </p:spTree>
    <p:extLst>
      <p:ext uri="{BB962C8B-B14F-4D97-AF65-F5344CB8AC3E}">
        <p14:creationId xmlns:p14="http://schemas.microsoft.com/office/powerpoint/2010/main" val="2645856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latin typeface="Proxima Nova" panose="02000506030000020004" pitchFamily="2" charset="0"/>
              </a:rPr>
              <a:t>Let’s go back to 1945</a:t>
            </a:r>
          </a:p>
          <a:p>
            <a:pPr algn="just"/>
            <a:endParaRPr lang="en-US" sz="1200" b="0" dirty="0">
              <a:latin typeface="Proxima Nova" panose="02000506030000020004" pitchFamily="2" charset="0"/>
            </a:endParaRPr>
          </a:p>
          <a:p>
            <a:pPr algn="just"/>
            <a:r>
              <a:rPr lang="en-US" sz="1200" b="1" dirty="0">
                <a:latin typeface="Proxima Nova" panose="02000506030000020004" pitchFamily="2" charset="0"/>
              </a:rPr>
              <a:t>when W. Edwards Deming started advising Japanese manufacturers to </a:t>
            </a:r>
          </a:p>
          <a:p>
            <a:pPr algn="just"/>
            <a:endParaRPr lang="en-US" sz="1200" b="1" dirty="0">
              <a:latin typeface="Proxima Nova" panose="02000506030000020004" pitchFamily="2" charset="0"/>
            </a:endParaRPr>
          </a:p>
          <a:p>
            <a:pPr algn="just"/>
            <a:r>
              <a:rPr lang="en-US" sz="1200" b="1" dirty="0">
                <a:latin typeface="Proxima Nova" panose="02000506030000020004" pitchFamily="2" charset="0"/>
              </a:rPr>
              <a:t>detect and fix defects at the beginning of the manufacturing process.</a:t>
            </a:r>
          </a:p>
          <a:p>
            <a:pPr algn="just"/>
            <a:endParaRPr lang="en-US" sz="1200" b="1" dirty="0">
              <a:latin typeface="Proxima Nova" panose="02000506030000020004" pitchFamily="2" charset="0"/>
            </a:endParaRPr>
          </a:p>
          <a:p>
            <a:pPr algn="just"/>
            <a:r>
              <a:rPr lang="en-US" sz="1200" b="1" dirty="0">
                <a:latin typeface="Proxima Nova" panose="02000506030000020004" pitchFamily="2" charset="0"/>
              </a:rPr>
              <a:t>He advised them to: </a:t>
            </a:r>
          </a:p>
          <a:p>
            <a:pPr algn="just"/>
            <a:endParaRPr lang="en-US" sz="1200" b="1" dirty="0">
              <a:latin typeface="Proxima Nova" panose="02000506030000020004" pitchFamily="2" charset="0"/>
            </a:endParaRPr>
          </a:p>
          <a:p>
            <a:r>
              <a:rPr lang="en-US" sz="1200" b="0" i="0" u="none" strike="noStrike" kern="1200" dirty="0">
                <a:solidFill>
                  <a:schemeClr val="tx1"/>
                </a:solidFill>
                <a:effectLst/>
                <a:latin typeface="+mn-lt"/>
                <a:ea typeface="+mn-ea"/>
                <a:cs typeface="+mn-cs"/>
              </a:rPr>
              <a:t>Source materials from the best suppliers</a:t>
            </a:r>
          </a:p>
          <a:p>
            <a:r>
              <a:rPr lang="en-US" sz="1200" b="0" i="0" u="none" strike="noStrike" kern="1200" dirty="0">
                <a:solidFill>
                  <a:schemeClr val="tx1"/>
                </a:solidFill>
                <a:effectLst/>
                <a:latin typeface="+mn-lt"/>
                <a:ea typeface="+mn-ea"/>
                <a:cs typeface="+mn-cs"/>
              </a:rPr>
              <a:t>Source only the best parts from those top suppliers</a:t>
            </a:r>
          </a:p>
          <a:p>
            <a:pPr algn="just"/>
            <a:endParaRPr lang="en-US" sz="1200" b="1" dirty="0">
              <a:latin typeface="Proxima Nova" panose="02000506030000020004" pitchFamily="2" charset="0"/>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Companies like Mitsubishi and </a:t>
            </a:r>
            <a:r>
              <a:rPr lang="en-US" sz="1200" b="0" i="0" u="none" strike="noStrike" kern="1200" dirty="0">
                <a:solidFill>
                  <a:schemeClr val="tx1"/>
                </a:solidFill>
                <a:effectLst/>
                <a:latin typeface="+mn-lt"/>
                <a:ea typeface="+mn-ea"/>
                <a:cs typeface="+mn-cs"/>
                <a:hlinkClick r:id="rId3" tooltip="Toyota Motor Corp."/>
              </a:rPr>
              <a:t>Toyota</a:t>
            </a:r>
            <a:r>
              <a:rPr lang="en-US" sz="1200" b="0" i="0" u="none" strike="noStrike" kern="1200" dirty="0">
                <a:solidFill>
                  <a:schemeClr val="tx1"/>
                </a:solidFill>
                <a:effectLst/>
                <a:latin typeface="+mn-lt"/>
                <a:ea typeface="+mn-ea"/>
                <a:cs typeface="+mn-cs"/>
              </a:rPr>
              <a:t> Motor Co. applied Deming’s TQM practices are rose to global dominance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1981, Ford adopted these principles and within 6 years became the most profitable US auto manufacturer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Now tied into </a:t>
            </a:r>
            <a:r>
              <a:rPr lang="en-US" sz="1200" kern="1200" dirty="0">
                <a:solidFill>
                  <a:schemeClr val="tx1"/>
                </a:solidFill>
                <a:effectLst/>
                <a:latin typeface="+mn-lt"/>
                <a:ea typeface="+mn-ea"/>
                <a:cs typeface="+mn-cs"/>
              </a:rPr>
              <a:t>high-performance production processes, six-sigma manufacturing today aims a </a:t>
            </a:r>
            <a:r>
              <a:rPr lang="en-US" sz="1200" b="1" i="0" u="none" strike="noStrike" kern="1200" dirty="0">
                <a:solidFill>
                  <a:schemeClr val="tx1"/>
                </a:solidFill>
                <a:effectLst/>
                <a:latin typeface="+mn-lt"/>
                <a:ea typeface="+mn-ea"/>
                <a:cs typeface="+mn-cs"/>
              </a:rPr>
              <a:t>defect rate</a:t>
            </a:r>
            <a:r>
              <a:rPr lang="en-US" sz="1200" b="0" i="0" u="none" strike="noStrike" kern="1200" dirty="0">
                <a:solidFill>
                  <a:schemeClr val="tx1"/>
                </a:solidFill>
                <a:effectLst/>
                <a:latin typeface="+mn-lt"/>
                <a:ea typeface="+mn-ea"/>
                <a:cs typeface="+mn-cs"/>
              </a:rPr>
              <a:t> goal of 3.4 </a:t>
            </a:r>
            <a:r>
              <a:rPr lang="en-US" sz="1200" b="1" i="0" u="none" strike="noStrike" kern="1200" dirty="0">
                <a:solidFill>
                  <a:schemeClr val="tx1"/>
                </a:solidFill>
                <a:effectLst/>
                <a:latin typeface="+mn-lt"/>
                <a:ea typeface="+mn-ea"/>
                <a:cs typeface="+mn-cs"/>
              </a:rPr>
              <a:t>parts</a:t>
            </a:r>
            <a:r>
              <a:rPr lang="en-US" sz="1200" b="0" i="0" u="none" strike="noStrike" kern="1200" dirty="0">
                <a:solidFill>
                  <a:schemeClr val="tx1"/>
                </a:solidFill>
                <a:effectLst/>
                <a:latin typeface="+mn-lt"/>
                <a:ea typeface="+mn-ea"/>
                <a:cs typeface="+mn-cs"/>
              </a:rPr>
              <a:t> per million.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Today, software is at 1 in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How can we pick the best suppliers?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r>
              <a:rPr lang="en-US" sz="1200" b="0" i="0" u="none" strike="noStrike" kern="1200" dirty="0">
                <a:solidFill>
                  <a:schemeClr val="tx1"/>
                </a:solidFill>
                <a:effectLst/>
                <a:latin typeface="+mn-lt"/>
                <a:ea typeface="+mn-ea"/>
                <a:cs typeface="+mn-cs"/>
              </a:rPr>
              <a:t>Among the key disciplines he preached: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Source materials from the best suppliers</a:t>
            </a:r>
          </a:p>
          <a:p>
            <a:r>
              <a:rPr lang="en-US" sz="1200" b="0" i="0" u="none" strike="noStrike" kern="1200" dirty="0">
                <a:solidFill>
                  <a:schemeClr val="tx1"/>
                </a:solidFill>
                <a:effectLst/>
                <a:latin typeface="+mn-lt"/>
                <a:ea typeface="+mn-ea"/>
                <a:cs typeface="+mn-cs"/>
              </a:rPr>
              <a:t>Source only the best parts from those top suppliers</a:t>
            </a:r>
          </a:p>
          <a:p>
            <a:r>
              <a:rPr lang="en-US" sz="1200" b="0" i="0" u="none" strike="noStrike" kern="1200" dirty="0">
                <a:solidFill>
                  <a:schemeClr val="tx1"/>
                </a:solidFill>
                <a:effectLst/>
                <a:latin typeface="+mn-lt"/>
                <a:ea typeface="+mn-ea"/>
                <a:cs typeface="+mn-cs"/>
              </a:rPr>
              <a:t>Trace and track the location of parts from start to finish, throughout the supply chain manufacturing process</a:t>
            </a:r>
          </a:p>
          <a:p>
            <a:r>
              <a:rPr lang="en-US" sz="1200" b="0" i="0" u="none" strike="noStrike" kern="1200" dirty="0">
                <a:solidFill>
                  <a:schemeClr val="tx1"/>
                </a:solidFill>
                <a:effectLst/>
                <a:latin typeface="+mn-lt"/>
                <a:ea typeface="+mn-ea"/>
                <a:cs typeface="+mn-cs"/>
              </a:rPr>
              <a:t>Provide a Bill of Materials after a vehicle is released to conduct an orderly recall in the event of a faulty part</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pPr algn="just"/>
            <a:endParaRPr lang="en-US" sz="1200" b="1" dirty="0">
              <a:latin typeface="Proxima Nova" panose="02000506030000020004" pitchFamily="2" charset="0"/>
            </a:endParaRPr>
          </a:p>
          <a:p>
            <a:pPr algn="just"/>
            <a:r>
              <a:rPr lang="en-US" dirty="0"/>
              <a:t>“Cease dependence on mass inspection.”</a:t>
            </a:r>
          </a:p>
          <a:p>
            <a:endParaRPr lang="en-US" dirty="0"/>
          </a:p>
          <a:p>
            <a:r>
              <a:rPr lang="en-US" sz="1200" dirty="0"/>
              <a:t>Emphasize performance of the entire system and never pass a defect downstream</a:t>
            </a:r>
            <a:endParaRPr lang="en-US" dirty="0"/>
          </a:p>
          <a:p>
            <a:r>
              <a:rPr lang="en-US" dirty="0"/>
              <a:t>Inspection does not improve quality.  Nor guarantee quality.  Inspection is too late.</a:t>
            </a:r>
          </a:p>
          <a:p>
            <a:endParaRPr lang="en-US" dirty="0"/>
          </a:p>
          <a:p>
            <a:r>
              <a:rPr lang="en-US" dirty="0"/>
              <a:t>Harold F. Dodge: “You cannot inspect quality into a product”</a:t>
            </a:r>
          </a:p>
          <a:p>
            <a:endParaRPr lang="en-US" dirty="0"/>
          </a:p>
          <a:p>
            <a:r>
              <a:rPr lang="en-US" dirty="0"/>
              <a:t>Automatic inspection and recording require constant vigil.</a:t>
            </a:r>
            <a:r>
              <a:rPr lang="en-US" baseline="0" dirty="0"/>
              <a:t>  </a:t>
            </a:r>
            <a:endParaRPr lang="en-US" dirty="0"/>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21</a:t>
            </a:fld>
            <a:endParaRPr lang="en-US"/>
          </a:p>
        </p:txBody>
      </p:sp>
    </p:spTree>
    <p:extLst>
      <p:ext uri="{BB962C8B-B14F-4D97-AF65-F5344CB8AC3E}">
        <p14:creationId xmlns:p14="http://schemas.microsoft.com/office/powerpoint/2010/main" val="3600087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What were we looking to measure across these 36,000 projects?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Here is a visualization of three components A, B, &amp;C and the dependency relationship between them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time is marching along from left to right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those are Define so here we have an example of so the weight of you this chart is</a:t>
            </a:r>
          </a:p>
          <a:p>
            <a:r>
              <a:rPr lang="en-US" sz="1200" kern="1200" dirty="0">
                <a:solidFill>
                  <a:schemeClr val="tx1"/>
                </a:solidFill>
                <a:effectLst/>
                <a:latin typeface="+mn-lt"/>
                <a:ea typeface="+mn-ea"/>
                <a:cs typeface="+mn-cs"/>
              </a:rPr>
              <a:t>so version 2.2 of B comes out then version 2.2 of a wave inversion 2.3 l A and so 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left or right the lines show dependency relationships.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for example version 2.2 of C depends on version 2.2 of B and then we also have a vulnerability disclosure represented here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there's a point in time at which there's a vulnerability reported against component B there's a and then B releases version 2.3 to mitigate that there's a. Of time where B is vulnerable and because C includes be as a dependency there's a. Of time where C is vulnerable and so we can measure each of these times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but if you think about it from Cedar Point of View the important time frame to think about is how long it takes him to respond to the release of the past version of B is really the first opportunity C has to know mitigate this Downstream security risks that use imported via his software supply chain security relevant metric that we measure and we call that time to remediate TTR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also just measure update time in general and so that's a new release of these or see is you know take some time to incorporate that new releases be that's the update time for B is not a time for A as well even though there's no security vulnerability against that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every new release or some Associated time to update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looked at is this notion of stale dependency so we often see a project release and maybe some of its dependencies wheel will be updated to the latest version but others others will be behind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you see that happening here with C where a version 2.3 has been released at the point where C version 2.2 comes out but C is not using that they're not using latest version of its time to update and steel dependency switch or just general update hygiene mix and </a:t>
            </a: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23</a:t>
            </a:fld>
            <a:endParaRPr lang="en-US"/>
          </a:p>
        </p:txBody>
      </p:sp>
    </p:spTree>
    <p:extLst>
      <p:ext uri="{BB962C8B-B14F-4D97-AF65-F5344CB8AC3E}">
        <p14:creationId xmlns:p14="http://schemas.microsoft.com/office/powerpoint/2010/main" val="3021668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visualization, we wanted to understand and measure</a:t>
            </a:r>
          </a:p>
          <a:p>
            <a:endParaRPr lang="en-US" dirty="0"/>
          </a:p>
          <a:p>
            <a:r>
              <a:rPr lang="en-US" dirty="0"/>
              <a:t>A vuln is found in B 2.2</a:t>
            </a:r>
          </a:p>
          <a:p>
            <a:endParaRPr lang="en-US" dirty="0"/>
          </a:p>
          <a:p>
            <a:r>
              <a:rPr lang="en-US" dirty="0"/>
              <a:t>B 2.3 updates it</a:t>
            </a:r>
          </a:p>
          <a:p>
            <a:endParaRPr lang="en-US" dirty="0"/>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24</a:t>
            </a:fld>
            <a:endParaRPr lang="en-US"/>
          </a:p>
        </p:txBody>
      </p:sp>
    </p:spTree>
    <p:extLst>
      <p:ext uri="{BB962C8B-B14F-4D97-AF65-F5344CB8AC3E}">
        <p14:creationId xmlns:p14="http://schemas.microsoft.com/office/powerpoint/2010/main" val="3703313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0" i="0" u="none" strike="noStrike" kern="1200" dirty="0">
                <a:solidFill>
                  <a:schemeClr val="tx1"/>
                </a:solidFill>
                <a:effectLst/>
                <a:latin typeface="+mn-lt"/>
                <a:ea typeface="+mn-ea"/>
                <a:cs typeface="+mn-cs"/>
              </a:rPr>
              <a:t>An organization’s journey to excellence begins once it ceases to sacrifice quality for speed.” - Neil </a:t>
            </a:r>
            <a:r>
              <a:rPr lang="en-US" sz="2000" b="0" i="0" u="none" strike="noStrike" kern="1200" dirty="0" err="1">
                <a:solidFill>
                  <a:schemeClr val="tx1"/>
                </a:solidFill>
                <a:effectLst/>
                <a:latin typeface="+mn-lt"/>
                <a:ea typeface="+mn-ea"/>
                <a:cs typeface="+mn-cs"/>
              </a:rPr>
              <a:t>Beyersdorf</a:t>
            </a:r>
            <a:r>
              <a:rPr lang="en-US" sz="2000" b="0" i="0" u="none" strike="noStrike" kern="1200" dirty="0">
                <a:solidFill>
                  <a:schemeClr val="tx1"/>
                </a:solidFill>
                <a:effectLst/>
                <a:latin typeface="+mn-lt"/>
                <a:ea typeface="+mn-ea"/>
                <a:cs typeface="+mn-cs"/>
              </a:rPr>
              <a:t> Infographic published by Neil </a:t>
            </a:r>
            <a:r>
              <a:rPr lang="en-US" sz="2000" b="0" i="0" u="none" strike="noStrike" kern="1200" dirty="0" err="1">
                <a:solidFill>
                  <a:schemeClr val="tx1"/>
                </a:solidFill>
                <a:effectLst/>
                <a:latin typeface="+mn-lt"/>
                <a:ea typeface="+mn-ea"/>
                <a:cs typeface="+mn-cs"/>
              </a:rPr>
              <a:t>Beyersdorf</a:t>
            </a:r>
            <a:r>
              <a:rPr lang="en-US" sz="2000" b="0" i="0" u="none" strike="noStrike" kern="1200" dirty="0">
                <a:solidFill>
                  <a:schemeClr val="tx1"/>
                </a:solidFill>
                <a:effectLst/>
                <a:latin typeface="+mn-lt"/>
                <a:ea typeface="+mn-ea"/>
                <a:cs typeface="+mn-cs"/>
              </a:rPr>
              <a:t> </a:t>
            </a:r>
            <a:r>
              <a:rPr lang="en-US" sz="2000" b="0" i="0" u="none" strike="noStrike" kern="1200" dirty="0" err="1">
                <a:solidFill>
                  <a:schemeClr val="tx1"/>
                </a:solidFill>
                <a:effectLst/>
                <a:latin typeface="+mn-lt"/>
                <a:ea typeface="+mn-ea"/>
                <a:cs typeface="+mn-cs"/>
              </a:rPr>
              <a:t>linkedin.com</a:t>
            </a:r>
            <a:r>
              <a:rPr lang="en-US" sz="2000" b="0" i="0" u="none" strike="noStrike" kern="1200" dirty="0">
                <a:solidFill>
                  <a:schemeClr val="tx1"/>
                </a:solidFill>
                <a:effectLst/>
                <a:latin typeface="+mn-lt"/>
                <a:ea typeface="+mn-ea"/>
                <a:cs typeface="+mn-cs"/>
              </a:rPr>
              <a:t>/in/</a:t>
            </a:r>
            <a:r>
              <a:rPr lang="en-US" sz="2000" b="0" i="0" u="none" strike="noStrike" kern="1200" dirty="0" err="1">
                <a:solidFill>
                  <a:schemeClr val="tx1"/>
                </a:solidFill>
                <a:effectLst/>
                <a:latin typeface="+mn-lt"/>
                <a:ea typeface="+mn-ea"/>
                <a:cs typeface="+mn-cs"/>
              </a:rPr>
              <a:t>neilbeyersdorf</a:t>
            </a:r>
            <a:endParaRPr lang="en-US" sz="2000" dirty="0"/>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2</a:t>
            </a:fld>
            <a:endParaRPr lang="en-US"/>
          </a:p>
        </p:txBody>
      </p:sp>
    </p:spTree>
    <p:extLst>
      <p:ext uri="{BB962C8B-B14F-4D97-AF65-F5344CB8AC3E}">
        <p14:creationId xmlns:p14="http://schemas.microsoft.com/office/powerpoint/2010/main" val="1837632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wanted to understand how fast C would update all dependencies, including A</a:t>
            </a:r>
          </a:p>
          <a:p>
            <a:endParaRPr lang="en-US" dirty="0"/>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28</a:t>
            </a:fld>
            <a:endParaRPr lang="en-US"/>
          </a:p>
        </p:txBody>
      </p:sp>
    </p:spTree>
    <p:extLst>
      <p:ext uri="{BB962C8B-B14F-4D97-AF65-F5344CB8AC3E}">
        <p14:creationId xmlns:p14="http://schemas.microsoft.com/office/powerpoint/2010/main" val="1091540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 want to focus on the security relevant part for just a bit because of what Derek was saying about the the prevalence of vulnerabilities in the supply chain and how that trickles down into two users of those open source projects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if we look at the time it takes these projects to apply security relevant patches the median time is about six months which is already not great and it gets even worse if you look sort of it the right of the speaker at the 95th percentile we see that 5% of projects take three and a half years or more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Ago by a security relevant patch and these are not projects that just like never like they did eventually apply it just took them three and a half years to get there </a:t>
            </a:r>
          </a:p>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30</a:t>
            </a:fld>
            <a:endParaRPr lang="en-US"/>
          </a:p>
        </p:txBody>
      </p:sp>
    </p:spTree>
    <p:extLst>
      <p:ext uri="{BB962C8B-B14F-4D97-AF65-F5344CB8AC3E}">
        <p14:creationId xmlns:p14="http://schemas.microsoft.com/office/powerpoint/2010/main" val="3469279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these projects stay up to date in general?  (The projects with strong MTTR)</a:t>
            </a:r>
          </a:p>
          <a:p>
            <a:endParaRPr lang="en-US" dirty="0"/>
          </a:p>
          <a:p>
            <a:r>
              <a:rPr lang="en-US" dirty="0"/>
              <a:t>They are many more updates to perform in general, than vulnerabilities to correct.</a:t>
            </a:r>
          </a:p>
        </p:txBody>
      </p:sp>
      <p:sp>
        <p:nvSpPr>
          <p:cNvPr id="4" name="Slide Number Placeholder 3"/>
          <p:cNvSpPr>
            <a:spLocks noGrp="1"/>
          </p:cNvSpPr>
          <p:nvPr>
            <p:ph type="sldNum" sz="quarter" idx="5"/>
          </p:nvPr>
        </p:nvSpPr>
        <p:spPr/>
        <p:txBody>
          <a:bodyPr/>
          <a:lstStyle/>
          <a:p>
            <a:fld id="{2E5809D6-6B54-4743-8D71-0C34C130A04D}" type="slidenum">
              <a:rPr lang="en-US" smtClean="0"/>
              <a:t>31</a:t>
            </a:fld>
            <a:endParaRPr lang="en-US"/>
          </a:p>
        </p:txBody>
      </p:sp>
    </p:spTree>
    <p:extLst>
      <p:ext uri="{BB962C8B-B14F-4D97-AF65-F5344CB8AC3E}">
        <p14:creationId xmlns:p14="http://schemas.microsoft.com/office/powerpoint/2010/main" val="2967268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latin typeface="Arial" panose="020B0604020202020204" pitchFamily="34" charset="0"/>
                <a:cs typeface="Arial" panose="020B0604020202020204" pitchFamily="34" charset="0"/>
              </a:rPr>
              <a:t>Most projects stay secure by staying up-to-date.</a:t>
            </a:r>
            <a:endParaRPr lang="en-US" b="1" dirty="0">
              <a:latin typeface="Arial" panose="020B0604020202020204" pitchFamily="34" charset="0"/>
              <a:cs typeface="Arial" panose="020B0604020202020204" pitchFamily="34" charset="0"/>
            </a:endParaRPr>
          </a:p>
          <a:p>
            <a:pPr algn="l"/>
            <a:endParaRPr lang="en-US" b="1"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55% have MTTR and MTTU within 20% of each other.</a:t>
            </a:r>
          </a:p>
          <a:p>
            <a:pPr algn="l"/>
            <a:endParaRPr lang="en-US" baseline="30000"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Only 15% maintain better than average MTTR with worse than average MTTU.</a:t>
            </a:r>
          </a:p>
          <a:p>
            <a:pPr algn="l"/>
            <a:endParaRPr lang="en-US"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32</a:t>
            </a:fld>
            <a:endParaRPr lang="en-US"/>
          </a:p>
        </p:txBody>
      </p:sp>
    </p:spTree>
    <p:extLst>
      <p:ext uri="{BB962C8B-B14F-4D97-AF65-F5344CB8AC3E}">
        <p14:creationId xmlns:p14="http://schemas.microsoft.com/office/powerpoint/2010/main" val="4108311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actually we do see a correlation between update behavior in general and update behavior for security relevant updates of how quickly projects applying for developing updates versus how quickly we apply security Roman updates and we see we see a reasonable correlation here there's a point six correlation coefficient between two and you certainly see projects that fall on one side or the other in a bit better about security or for whatever reason that end up performing better on on security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but if you if you dig into the date a little bit more we see that 55% of project have an empty tea are in an empty Tu that are within 20% of each other so they're sort of close to this line and and if you look for projects that manage to stay up-to-date from a security perspective while not updating at dependencies in general so they they do very good and remediating vulnerabilities but don't keep the rest of their dependencies up to date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so small population only 15% of projects end up having that exhibiting odd behavior so stay secure by staying up to date as a common behavior is just stay up-to-date in general and as a consequence so that was a second hypothesis that we entered into this research with and </a:t>
            </a: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33</a:t>
            </a:fld>
            <a:endParaRPr lang="en-US"/>
          </a:p>
        </p:txBody>
      </p:sp>
    </p:spTree>
    <p:extLst>
      <p:ext uri="{BB962C8B-B14F-4D97-AF65-F5344CB8AC3E}">
        <p14:creationId xmlns:p14="http://schemas.microsoft.com/office/powerpoint/2010/main" val="2580365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solidFill>
                  <a:schemeClr val="bg1"/>
                </a:solidFill>
                <a:latin typeface="Proxima Nova" panose="02000506030000020004" pitchFamily="2" charset="0"/>
              </a:rPr>
              <a:t>Only 15% maintain better than average MTTR with worse than average MTTU.</a:t>
            </a: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36</a:t>
            </a:fld>
            <a:endParaRPr lang="en-US"/>
          </a:p>
        </p:txBody>
      </p:sp>
    </p:spTree>
    <p:extLst>
      <p:ext uri="{BB962C8B-B14F-4D97-AF65-F5344CB8AC3E}">
        <p14:creationId xmlns:p14="http://schemas.microsoft.com/office/powerpoint/2010/main" val="646446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found some data to validate that another hypothesis that we came in with was that projects with fewer dependencies will stay up-to-date better and intuitively this seems to make sense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you only have two or three dependencies it should be pretty easy to keep them up-to-date with the latest version certainly easier than if you have 10 or 15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fact we actually found the opposite so components with more dependents he's actually had better update hygiene they would save more on top of their dependency version updates to statistically significant levels so it actually the reason this occurs is because components with more dependents he's also tends I have larger development teams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if you look at the large development teams just having a larger development team associated with a faster in TTU rate as a faster release frequency so you can see here is a plot of number of dependencies is increasing as you go to the right size of development team is increasing as you go up is a smooth plot so you can see the trend line better but there's a correlation between the size and dependency number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again we don't know which direction it goes you need more developers to manage all these dependencies or maybe every developer brings his own favorite to Hennessy and you end up with like for unit testing libraries </a:t>
            </a: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39</a:t>
            </a:fld>
            <a:endParaRPr lang="en-US"/>
          </a:p>
        </p:txBody>
      </p:sp>
    </p:spTree>
    <p:extLst>
      <p:ext uri="{BB962C8B-B14F-4D97-AF65-F5344CB8AC3E}">
        <p14:creationId xmlns:p14="http://schemas.microsoft.com/office/powerpoint/2010/main" val="2351013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we really wanted to look into this one because so many people use popularity as a proxy for security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 everyone else is using it so it must be a good project they must have security must be useful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investigated hypothesis for was that more popular projects will be better about staying up State and </a:t>
            </a:r>
            <a:r>
              <a:rPr lang="en-US" sz="1200" b="1" kern="1200" dirty="0">
                <a:solidFill>
                  <a:schemeClr val="tx1"/>
                </a:solidFill>
                <a:effectLst/>
                <a:latin typeface="+mn-lt"/>
                <a:ea typeface="+mn-ea"/>
                <a:cs typeface="+mn-cs"/>
              </a:rPr>
              <a:t>we really wanted to look into this one because so many people use popularity as a proxy for security </a:t>
            </a:r>
            <a:r>
              <a:rPr lang="en-US" sz="1200" kern="1200" dirty="0">
                <a:solidFill>
                  <a:schemeClr val="tx1"/>
                </a:solidFill>
                <a:effectLst/>
                <a:latin typeface="+mn-lt"/>
                <a:ea typeface="+mn-ea"/>
                <a:cs typeface="+mn-cs"/>
              </a:rPr>
              <a:t>right everyone else is using it so it must be a good project they must have security must be useful </a:t>
            </a:r>
          </a:p>
          <a:p>
            <a:endParaRPr lang="en-US" dirty="0"/>
          </a:p>
          <a:p>
            <a:endParaRPr lang="en-US" dirty="0"/>
          </a:p>
          <a:p>
            <a:r>
              <a:rPr lang="en-US" sz="1200" kern="1200" dirty="0">
                <a:solidFill>
                  <a:schemeClr val="tx1"/>
                </a:solidFill>
                <a:effectLst/>
                <a:latin typeface="+mn-lt"/>
                <a:ea typeface="+mn-ea"/>
                <a:cs typeface="+mn-cs"/>
              </a:rPr>
              <a:t>we have investigated hypothesis for was that more popular projects will be better about staying up State and we really wanted to look into this one because so many people use popularity as a proxy for security right everyone else is using it so it must be a good project they must have security must be useful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for this so first of all there's plenty of popular components with 4 update hiking but there's always those outliers right but more interestingly we don't see any sort of correlation between these two attributes and even if you look at the most popular projects you say okay I'm just going to look at the top 10% by popularity those are not statistically better with respect to update Behavior than the general population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so I took you take one thing away from this talk don't choose your components just based on popularity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41</a:t>
            </a:fld>
            <a:endParaRPr lang="en-US"/>
          </a:p>
        </p:txBody>
      </p:sp>
    </p:spTree>
    <p:extLst>
      <p:ext uri="{BB962C8B-B14F-4D97-AF65-F5344CB8AC3E}">
        <p14:creationId xmlns:p14="http://schemas.microsoft.com/office/powerpoint/2010/main" val="9685437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law states that "given enough </a:t>
            </a:r>
            <a:r>
              <a:rPr lang="en-US" b="1" dirty="0"/>
              <a:t>eyeballs</a:t>
            </a:r>
            <a:r>
              <a:rPr lang="en-US" dirty="0"/>
              <a:t>, </a:t>
            </a:r>
            <a:r>
              <a:rPr lang="en-US" b="1" dirty="0"/>
              <a:t>all bugs are shallow</a:t>
            </a:r>
            <a:r>
              <a:rPr lang="en-US" dirty="0"/>
              <a:t>"; or more formally: "Given a large enough beta-tester and co-developer base, almost </a:t>
            </a:r>
            <a:r>
              <a:rPr lang="en-US" b="1" dirty="0"/>
              <a:t>every</a:t>
            </a:r>
            <a:r>
              <a:rPr lang="en-US" dirty="0"/>
              <a:t> problem will be characterized quickly and the fix obvious to someone."</a:t>
            </a:r>
          </a:p>
          <a:p>
            <a:r>
              <a:rPr lang="en-US" dirty="0">
                <a:hlinkClick r:id="rId3"/>
              </a:rPr>
              <a:t>Linus's Law - Wikipedia</a:t>
            </a:r>
          </a:p>
          <a:p>
            <a:endParaRPr lang="en-US" sz="2000" dirty="0"/>
          </a:p>
          <a:p>
            <a:r>
              <a:rPr lang="en-US" sz="2000" dirty="0"/>
              <a:t>Linus Torvalds</a:t>
            </a:r>
          </a:p>
          <a:p>
            <a:br>
              <a:rPr lang="en-US" sz="2000" dirty="0"/>
            </a:br>
            <a:r>
              <a:rPr lang="en-US" sz="2000" dirty="0"/>
              <a:t> </a:t>
            </a:r>
            <a:r>
              <a:rPr lang="en-US" sz="2000" dirty="0">
                <a:latin typeface="Proxima Nova" panose="02000506030000020004" pitchFamily="2" charset="0"/>
              </a:rPr>
              <a:t>With more eyeballs, all bugs are shallow.</a:t>
            </a:r>
            <a:endParaRPr lang="en-US" sz="2000" dirty="0">
              <a:effectLst/>
              <a:latin typeface="Proxima Nova" panose="02000506030000020004" pitchFamily="2" charset="0"/>
            </a:endParaRP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42</a:t>
            </a:fld>
            <a:endParaRPr lang="en-US"/>
          </a:p>
        </p:txBody>
      </p:sp>
    </p:spTree>
    <p:extLst>
      <p:ext uri="{BB962C8B-B14F-4D97-AF65-F5344CB8AC3E}">
        <p14:creationId xmlns:p14="http://schemas.microsoft.com/office/powerpoint/2010/main" val="3044981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Again, we did not find support in the data for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There is no correlation between POPULARITY and STAYING UP-TO-DATE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 take one thing away from this talk: don’t choose your components based on popularity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investigated hypothesis for was that more popular projects will be better about staying up State and </a:t>
            </a:r>
            <a:r>
              <a:rPr lang="en-US" sz="1200" b="1" kern="1200" dirty="0">
                <a:solidFill>
                  <a:schemeClr val="tx1"/>
                </a:solidFill>
                <a:effectLst/>
                <a:latin typeface="+mn-lt"/>
                <a:ea typeface="+mn-ea"/>
                <a:cs typeface="+mn-cs"/>
              </a:rPr>
              <a:t>we really wanted to look into this one because so many people use popularity as a proxy for security </a:t>
            </a:r>
            <a:r>
              <a:rPr lang="en-US" sz="1200" kern="1200" dirty="0">
                <a:solidFill>
                  <a:schemeClr val="tx1"/>
                </a:solidFill>
                <a:effectLst/>
                <a:latin typeface="+mn-lt"/>
                <a:ea typeface="+mn-ea"/>
                <a:cs typeface="+mn-cs"/>
              </a:rPr>
              <a:t>right everyone else is using it so it must be a good project they must have security must be useful </a:t>
            </a:r>
          </a:p>
          <a:p>
            <a:endParaRPr lang="en-US" dirty="0"/>
          </a:p>
          <a:p>
            <a:endParaRPr lang="en-US" dirty="0"/>
          </a:p>
          <a:p>
            <a:r>
              <a:rPr lang="en-US" sz="1200" kern="1200" dirty="0">
                <a:solidFill>
                  <a:schemeClr val="tx1"/>
                </a:solidFill>
                <a:effectLst/>
                <a:latin typeface="+mn-lt"/>
                <a:ea typeface="+mn-ea"/>
                <a:cs typeface="+mn-cs"/>
              </a:rPr>
              <a:t>we have investigated hypothesis for was that more popular projects will be better about staying up State and we really wanted to look into this one because so many people use popularity as a proxy for security right everyone else is using it so it must be a good project they must have security must be useful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Data for this so first of all there's plenty of popular components with 4 update hiking but there's always those outliers right but more interestingly we don't see any sort of correlation between these two attributes and even if you look at the most popular projects you say okay I'm just going to look at the top 10% by popularity those are not statistically better with respect to update Behavior than the general population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so I took you take one thing away from this talk don't choose your components just based on popularity </a:t>
            </a:r>
            <a:endParaRPr lang="en-US" sz="1200" kern="1200" dirty="0">
              <a:solidFill>
                <a:schemeClr val="tx1"/>
              </a:solidFill>
              <a:effectLst/>
              <a:latin typeface="+mn-lt"/>
              <a:ea typeface="+mn-ea"/>
              <a:cs typeface="+mn-cs"/>
            </a:endParaRPr>
          </a:p>
          <a:p>
            <a:endParaRPr lang="en-US" dirty="0"/>
          </a:p>
          <a:p>
            <a:endParaRPr lang="en-US" dirty="0"/>
          </a:p>
          <a:p>
            <a:endParaRPr lang="en-US" dirty="0"/>
          </a:p>
          <a:p>
            <a:r>
              <a:rPr lang="en-US" dirty="0"/>
              <a:t>====</a:t>
            </a:r>
          </a:p>
          <a:p>
            <a:endParaRPr lang="en-US" dirty="0"/>
          </a:p>
          <a:p>
            <a:endParaRPr lang="en-US" dirty="0"/>
          </a:p>
          <a:p>
            <a:pPr algn="ctr"/>
            <a:endParaRPr lang="en-US" sz="1200" i="1" dirty="0">
              <a:solidFill>
                <a:schemeClr val="bg1"/>
              </a:solidFill>
              <a:latin typeface="Proxima Nova" panose="02000506030000020004" pitchFamily="2" charset="0"/>
            </a:endParaRPr>
          </a:p>
          <a:p>
            <a:pPr algn="l"/>
            <a:r>
              <a:rPr lang="en-US" sz="1200" i="1" dirty="0">
                <a:solidFill>
                  <a:schemeClr val="bg1"/>
                </a:solidFill>
                <a:latin typeface="Proxima Nova" panose="02000506030000020004" pitchFamily="2" charset="0"/>
              </a:rPr>
              <a:t>Most popular projects are not statistically different on average from others with respect to MTTU.</a:t>
            </a: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43</a:t>
            </a:fld>
            <a:endParaRPr lang="en-US"/>
          </a:p>
        </p:txBody>
      </p:sp>
    </p:spTree>
    <p:extLst>
      <p:ext uri="{BB962C8B-B14F-4D97-AF65-F5344CB8AC3E}">
        <p14:creationId xmlns:p14="http://schemas.microsoft.com/office/powerpoint/2010/main" val="4286555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1" dirty="0">
                <a:latin typeface="Proxima Nova" panose="02000506030000020004" pitchFamily="2" charset="0"/>
              </a:rPr>
              <a:t>FASTER IS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latin typeface="Proxima Nova" panose="02000506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46 times more frequent code deployments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latin typeface="Proxima Nova" panose="02000506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dirty="0">
                <a:effectLst/>
                <a:latin typeface="Proxima Nova" panose="02000506030000020004" pitchFamily="2" charset="0"/>
              </a:rPr>
              <a:t>more profitable and have higher market share.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u="none" dirty="0">
              <a:effectLst/>
              <a:latin typeface="Proxima Nova" panose="02000506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have 7 times lower change failure rates</a:t>
            </a:r>
          </a:p>
          <a:p>
            <a:pPr algn="l"/>
            <a:endParaRPr lang="en-US" dirty="0"/>
          </a:p>
          <a:p>
            <a:pPr algn="l"/>
            <a:r>
              <a:rPr lang="en-US" dirty="0"/>
              <a:t>They are 2,604x faster time In their times to recover</a:t>
            </a:r>
          </a:p>
          <a:p>
            <a:pPr algn="l"/>
            <a:endParaRPr lang="en-US" sz="1200" kern="1200" dirty="0">
              <a:solidFill>
                <a:schemeClr val="tx1"/>
              </a:solidFill>
              <a:effectLst/>
              <a:latin typeface="+mn-lt"/>
              <a:ea typeface="+mn-ea"/>
              <a:cs typeface="+mn-cs"/>
            </a:endParaRPr>
          </a:p>
          <a:p>
            <a:pPr algn="l"/>
            <a:r>
              <a:rPr lang="en-US" sz="1200" kern="1200" dirty="0">
                <a:solidFill>
                  <a:schemeClr val="tx1"/>
                </a:solidFill>
                <a:effectLst/>
                <a:latin typeface="+mn-lt"/>
                <a:ea typeface="+mn-ea"/>
                <a:cs typeface="+mn-cs"/>
              </a:rPr>
              <a:t>High performing DevOps teams are 1.75x more</a:t>
            </a:r>
          </a:p>
          <a:p>
            <a:pPr algn="l"/>
            <a:r>
              <a:rPr lang="en-US" sz="1200" kern="1200" dirty="0">
                <a:solidFill>
                  <a:schemeClr val="tx1"/>
                </a:solidFill>
                <a:effectLst/>
                <a:latin typeface="+mn-lt"/>
                <a:ea typeface="+mn-ea"/>
                <a:cs typeface="+mn-cs"/>
              </a:rPr>
              <a:t>likely to extensively use open source software</a:t>
            </a:r>
          </a:p>
          <a:p>
            <a:pPr algn="l"/>
            <a:endParaRPr lang="en-US" sz="1200" kern="1200" dirty="0">
              <a:solidFill>
                <a:schemeClr val="tx1"/>
              </a:solidFill>
              <a:effectLst/>
              <a:latin typeface="+mn-lt"/>
              <a:ea typeface="+mn-ea"/>
              <a:cs typeface="+mn-cs"/>
            </a:endParaRPr>
          </a:p>
          <a:p>
            <a:pPr algn="l"/>
            <a:endParaRPr lang="en-US" sz="1200" kern="1200" dirty="0">
              <a:solidFill>
                <a:schemeClr val="tx1"/>
              </a:solidFill>
              <a:effectLst/>
              <a:latin typeface="+mn-lt"/>
              <a:ea typeface="+mn-ea"/>
              <a:cs typeface="+mn-cs"/>
            </a:endParaRPr>
          </a:p>
          <a:p>
            <a:pPr algn="l"/>
            <a:r>
              <a:rPr lang="en-US" sz="1200" kern="1200" dirty="0">
                <a:solidFill>
                  <a:schemeClr val="tx1"/>
                </a:solidFill>
                <a:effectLst/>
                <a:latin typeface="+mn-lt"/>
                <a:ea typeface="+mn-ea"/>
                <a:cs typeface="+mn-cs"/>
              </a:rPr>
              <a:t>====</a:t>
            </a:r>
          </a:p>
          <a:p>
            <a:pPr algn="l"/>
            <a:endParaRPr lang="en-US" sz="1200" kern="1200" dirty="0">
              <a:solidFill>
                <a:schemeClr val="tx1"/>
              </a:solidFill>
              <a:effectLst/>
              <a:latin typeface="+mn-lt"/>
              <a:ea typeface="+mn-ea"/>
              <a:cs typeface="+mn-cs"/>
            </a:endParaRPr>
          </a:p>
          <a:p>
            <a:pPr algn="l"/>
            <a:endParaRPr lang="en-US" sz="1200" kern="1200" dirty="0">
              <a:solidFill>
                <a:schemeClr val="tx1"/>
              </a:solidFill>
              <a:effectLst/>
              <a:latin typeface="+mn-lt"/>
              <a:ea typeface="+mn-ea"/>
              <a:cs typeface="+mn-cs"/>
            </a:endParaRPr>
          </a:p>
          <a:p>
            <a:pPr algn="l"/>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dirty="0">
                <a:latin typeface="Proxima Nova" panose="02000506030000020004" pitchFamily="2" charset="0"/>
              </a:rPr>
              <a:t>*</a:t>
            </a:r>
            <a:r>
              <a:rPr lang="en-US" sz="1400" dirty="0">
                <a:latin typeface="Proxima Nova" panose="02000506030000020004" pitchFamily="2" charset="0"/>
              </a:rPr>
              <a:t> </a:t>
            </a:r>
            <a:r>
              <a:rPr lang="en-US" sz="1200" dirty="0">
                <a:latin typeface="Proxima Nova" panose="02000506030000020004" pitchFamily="2" charset="0"/>
              </a:rPr>
              <a:t>Nicole </a:t>
            </a:r>
            <a:r>
              <a:rPr lang="en-US" sz="1200" dirty="0" err="1">
                <a:latin typeface="Proxima Nova" panose="02000506030000020004" pitchFamily="2" charset="0"/>
              </a:rPr>
              <a:t>Forsgren</a:t>
            </a:r>
            <a:r>
              <a:rPr lang="en-US" sz="1200" dirty="0">
                <a:latin typeface="Proxima Nova" panose="02000506030000020004" pitchFamily="2" charset="0"/>
              </a:rPr>
              <a:t> PhD, Jez Humble, Gene Kim. Accelerate: The Science of Lean Software and DevOps: Building and Scaling High Performing Technology Organizations. IT Revolution Press, March, 2018.</a:t>
            </a:r>
          </a:p>
          <a:p>
            <a:pPr algn="l"/>
            <a:endParaRPr lang="en-US" sz="1200" kern="1200" dirty="0">
              <a:solidFill>
                <a:schemeClr val="tx1"/>
              </a:solidFill>
              <a:effectLst/>
              <a:latin typeface="+mn-lt"/>
              <a:ea typeface="+mn-ea"/>
              <a:cs typeface="+mn-cs"/>
            </a:endParaRPr>
          </a:p>
          <a:p>
            <a:pPr algn="l"/>
            <a:endParaRPr lang="en-US" sz="12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3</a:t>
            </a:fld>
            <a:endParaRPr lang="en-US"/>
          </a:p>
        </p:txBody>
      </p:sp>
    </p:spTree>
    <p:extLst>
      <p:ext uri="{BB962C8B-B14F-4D97-AF65-F5344CB8AC3E}">
        <p14:creationId xmlns:p14="http://schemas.microsoft.com/office/powerpoint/2010/main" val="2969610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wanted to just break the dataset in up into groups based on this update hygiene and look to see what sort of behavior is another associate attributes we see with these difference of populations and so we identified five different groups of Interest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exemplary update behavior and then three that that are not expect updates what was interesting in the Exemplar categories of exemplary update hygiene there are always think I'm stayed there The Cutting Edge they immediately abilities quickly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then you saw a sizeable subpopulations there that has small development teams as well as populations in the small category the average step team sizes just 1.6 developer so this is very small projects but still managing to stay very much up-to-date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 in the largest category you see on average 9 developer teams exemplary MGT you either very likely to be Foundation supported which is interesting and they're all so much more popular than the rest of the population - as of this is sort of the open source industrial complex if you are open source Foundation contact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bottom 20% with respect to update hygiene and interesting classes so sitting frequently so they have a update bandwidth to stay up-to-date with these are just not focusing their effort there right the releasing new versions releasing presumably new features and so forth but not maintaining their dependency a</a:t>
            </a:r>
          </a:p>
          <a:p>
            <a:r>
              <a:rPr lang="en-US" sz="1200" kern="1200" dirty="0">
                <a:solidFill>
                  <a:schemeClr val="tx1"/>
                </a:solidFill>
                <a:effectLst/>
                <a:latin typeface="+mn-lt"/>
                <a:ea typeface="+mn-ea"/>
                <a:cs typeface="+mn-cs"/>
              </a:rPr>
              <a:t> </a:t>
            </a:r>
          </a:p>
          <a:p>
            <a:r>
              <a:rPr lang="en-US" sz="1200" kern="1200" dirty="0" err="1">
                <a:solidFill>
                  <a:schemeClr val="tx1"/>
                </a:solidFill>
                <a:effectLst/>
                <a:latin typeface="+mn-lt"/>
                <a:ea typeface="+mn-ea"/>
                <a:cs typeface="+mn-cs"/>
              </a:rPr>
              <a:t>nd</a:t>
            </a:r>
            <a:r>
              <a:rPr lang="en-US" sz="1200" kern="1200" dirty="0">
                <a:solidFill>
                  <a:schemeClr val="tx1"/>
                </a:solidFill>
                <a:effectLst/>
                <a:latin typeface="+mn-lt"/>
                <a:ea typeface="+mn-ea"/>
                <a:cs typeface="+mn-cs"/>
              </a:rPr>
              <a:t> then there is this conscious Group which is kind of interesting so they stay generally up-to-date with their dependencies but not at the bleeding edge by they tend to adopt updates a little bit later after maybe they've been vetted by the community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sizes of the classes are there in parentheses and this is just a nice graphical depiction of what I showed you before </a:t>
            </a: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44</a:t>
            </a:fld>
            <a:endParaRPr lang="en-US"/>
          </a:p>
        </p:txBody>
      </p:sp>
    </p:spTree>
    <p:extLst>
      <p:ext uri="{BB962C8B-B14F-4D97-AF65-F5344CB8AC3E}">
        <p14:creationId xmlns:p14="http://schemas.microsoft.com/office/powerpoint/2010/main" val="410077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we have the difference of populations in different colors you can see the exemplars over here at the lab so this is the plot of popularity vs. update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I'm So at the left you see products releasing frequently and they tend to be more popular in the exemplars in particular are more generally more popular and release frequently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then another thing to note is what I said before about hypothesis for not all popular projects or exemplary by so that you can see through the prevalence the big spread of red dots across their right in and some very popular projects that have very poor update I had </a:t>
            </a: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46</a:t>
            </a:fld>
            <a:endParaRPr lang="en-US"/>
          </a:p>
        </p:txBody>
      </p:sp>
    </p:spTree>
    <p:extLst>
      <p:ext uri="{BB962C8B-B14F-4D97-AF65-F5344CB8AC3E}">
        <p14:creationId xmlns:p14="http://schemas.microsoft.com/office/powerpoint/2010/main" val="703462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48</a:t>
            </a:fld>
            <a:endParaRPr lang="en-US"/>
          </a:p>
        </p:txBody>
      </p:sp>
    </p:spTree>
    <p:extLst>
      <p:ext uri="{BB962C8B-B14F-4D97-AF65-F5344CB8AC3E}">
        <p14:creationId xmlns:p14="http://schemas.microsoft.com/office/powerpoint/2010/main" val="3552421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49</a:t>
            </a:fld>
            <a:endParaRPr lang="en-US"/>
          </a:p>
        </p:txBody>
      </p:sp>
    </p:spTree>
    <p:extLst>
      <p:ext uri="{BB962C8B-B14F-4D97-AF65-F5344CB8AC3E}">
        <p14:creationId xmlns:p14="http://schemas.microsoft.com/office/powerpoint/2010/main" val="1435742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50</a:t>
            </a:fld>
            <a:endParaRPr lang="en-US"/>
          </a:p>
        </p:txBody>
      </p:sp>
    </p:spTree>
    <p:extLst>
      <p:ext uri="{BB962C8B-B14F-4D97-AF65-F5344CB8AC3E}">
        <p14:creationId xmlns:p14="http://schemas.microsoft.com/office/powerpoint/2010/main" val="2424952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51</a:t>
            </a:fld>
            <a:endParaRPr lang="en-US"/>
          </a:p>
        </p:txBody>
      </p:sp>
    </p:spTree>
    <p:extLst>
      <p:ext uri="{BB962C8B-B14F-4D97-AF65-F5344CB8AC3E}">
        <p14:creationId xmlns:p14="http://schemas.microsoft.com/office/powerpoint/2010/main" val="10477097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latin typeface="Proxima Nova" panose="02000506030000020004" pitchFamily="2" charset="0"/>
              </a:rPr>
              <a:t>It was then no mistake in 2010, when Jez Humble and Dave Farley advised people to “Build Quality In” in their seminal book “Continuous Delivery” </a:t>
            </a:r>
          </a:p>
          <a:p>
            <a:pPr algn="just"/>
            <a:endParaRPr lang="en-US" sz="1200" dirty="0">
              <a:latin typeface="Proxima Nova" panose="02000506030000020004" pitchFamily="2" charset="0"/>
            </a:endParaRPr>
          </a:p>
          <a:p>
            <a:pPr algn="just"/>
            <a:r>
              <a:rPr lang="en-US" sz="1200" dirty="0">
                <a:latin typeface="Proxima Nova" panose="02000506030000020004" pitchFamily="2" charset="0"/>
              </a:rPr>
              <a:t>as people heard about and strove to achieve </a:t>
            </a:r>
            <a:r>
              <a:rPr lang="en-US" sz="1200" dirty="0" err="1">
                <a:latin typeface="Proxima Nova" panose="02000506030000020004" pitchFamily="2" charset="0"/>
              </a:rPr>
              <a:t>Allspaw’s</a:t>
            </a:r>
            <a:r>
              <a:rPr lang="en-US" sz="1200" dirty="0">
                <a:latin typeface="Proxima Nova" panose="02000506030000020004" pitchFamily="2" charset="0"/>
              </a:rPr>
              <a:t> 10 deploys a day.</a:t>
            </a:r>
          </a:p>
          <a:p>
            <a:pPr algn="just"/>
            <a:endParaRPr lang="en-US" sz="1200" dirty="0">
              <a:latin typeface="Proxima Nova" panose="02000506030000020004" pitchFamily="2" charset="0"/>
            </a:endParaRPr>
          </a:p>
        </p:txBody>
      </p:sp>
      <p:sp>
        <p:nvSpPr>
          <p:cNvPr id="4" name="Slide Number Placeholder 3"/>
          <p:cNvSpPr>
            <a:spLocks noGrp="1"/>
          </p:cNvSpPr>
          <p:nvPr>
            <p:ph type="sldNum" sz="quarter" idx="5"/>
          </p:nvPr>
        </p:nvSpPr>
        <p:spPr/>
        <p:txBody>
          <a:bodyPr/>
          <a:lstStyle/>
          <a:p>
            <a:fld id="{2E5809D6-6B54-4743-8D71-0C34C130A04D}" type="slidenum">
              <a:rPr lang="en-US" smtClean="0"/>
              <a:t>52</a:t>
            </a:fld>
            <a:endParaRPr lang="en-US"/>
          </a:p>
        </p:txBody>
      </p:sp>
    </p:spTree>
    <p:extLst>
      <p:ext uri="{BB962C8B-B14F-4D97-AF65-F5344CB8AC3E}">
        <p14:creationId xmlns:p14="http://schemas.microsoft.com/office/powerpoint/2010/main" val="1175196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53</a:t>
            </a:fld>
            <a:endParaRPr lang="en-US"/>
          </a:p>
        </p:txBody>
      </p:sp>
    </p:spTree>
    <p:extLst>
      <p:ext uri="{BB962C8B-B14F-4D97-AF65-F5344CB8AC3E}">
        <p14:creationId xmlns:p14="http://schemas.microsoft.com/office/powerpoint/2010/main" val="22711423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Proxima Nova" panose="02000506030000020004" pitchFamily="2" charset="0"/>
              </a:rPr>
              <a:t>For organizations who tamed their supply chains, the rewards were impressive: use of known vulnerable component releases was reduced by 55%.</a:t>
            </a:r>
            <a:endParaRPr lang="en-US" sz="1200" b="1" dirty="0">
              <a:effectLst/>
              <a:latin typeface="Proxima Nova" panose="02000506030000020004" pitchFamily="2" charset="0"/>
            </a:endParaRP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54</a:t>
            </a:fld>
            <a:endParaRPr lang="en-US"/>
          </a:p>
        </p:txBody>
      </p:sp>
    </p:spTree>
    <p:extLst>
      <p:ext uri="{BB962C8B-B14F-4D97-AF65-F5344CB8AC3E}">
        <p14:creationId xmlns:p14="http://schemas.microsoft.com/office/powerpoint/2010/main" val="1680275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quality at insane speed</a:t>
            </a:r>
          </a:p>
          <a:p>
            <a:endParaRPr lang="en-US" dirty="0"/>
          </a:p>
          <a:p>
            <a:r>
              <a:rPr lang="en-US" dirty="0"/>
              <a:t>Imagine secure development</a:t>
            </a:r>
          </a:p>
          <a:p>
            <a:endParaRPr lang="en-US" dirty="0"/>
          </a:p>
          <a:p>
            <a:r>
              <a:rPr lang="en-US" dirty="0"/>
              <a:t>Imagine machines developing their own code</a:t>
            </a:r>
          </a:p>
        </p:txBody>
      </p:sp>
      <p:sp>
        <p:nvSpPr>
          <p:cNvPr id="4" name="Slide Number Placeholder 3"/>
          <p:cNvSpPr>
            <a:spLocks noGrp="1"/>
          </p:cNvSpPr>
          <p:nvPr>
            <p:ph type="sldNum" sz="quarter" idx="5"/>
          </p:nvPr>
        </p:nvSpPr>
        <p:spPr/>
        <p:txBody>
          <a:bodyPr/>
          <a:lstStyle/>
          <a:p>
            <a:fld id="{2E5809D6-6B54-4743-8D71-0C34C130A04D}" type="slidenum">
              <a:rPr lang="en-US" smtClean="0"/>
              <a:t>55</a:t>
            </a:fld>
            <a:endParaRPr lang="en-US"/>
          </a:p>
        </p:txBody>
      </p:sp>
    </p:spTree>
    <p:extLst>
      <p:ext uri="{BB962C8B-B14F-4D97-AF65-F5344CB8AC3E}">
        <p14:creationId xmlns:p14="http://schemas.microsoft.com/office/powerpoint/2010/main" val="39512659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Proxima Nova" panose="02000506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xima Nova" panose="02000506030000020004" pitchFamily="2" charset="0"/>
              </a:rPr>
              <a:t>It was this extensive use of open source in high performing DevOps teams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Proxima Nova" panose="02000506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xima Nova" panose="02000506030000020004" pitchFamily="2" charset="0"/>
              </a:rPr>
              <a:t> that led to an intersection of research that I had been leading for five years in the SSC report,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Proxima Nova" panose="02000506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xima Nova" panose="02000506030000020004" pitchFamily="2" charset="0"/>
              </a:rPr>
              <a:t>And research that Dr. Steven Magill, Gene Kim, Bruce Mayhew, Gazi Mahmud, and I embarked upon a year ago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Proxima Nova" panose="02000506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Proxima Nova" panose="02000506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xima Nova" panose="02000506030000020004" pitchFamily="2" charset="0"/>
              </a:rPr>
              <a:t>You see, Gene Kim shared the </a:t>
            </a:r>
            <a:r>
              <a:rPr lang="en-US" sz="1200" b="1" dirty="0">
                <a:latin typeface="Proxima Nova" panose="02000506030000020004" pitchFamily="2" charset="0"/>
              </a:rPr>
              <a:t>Three Ways of DevOps</a:t>
            </a:r>
            <a:r>
              <a:rPr lang="en-US" sz="1200" dirty="0">
                <a:latin typeface="Proxima Nova" panose="02000506030000020004" pitchFamily="2" charset="0"/>
              </a:rPr>
              <a:t> inside The Phoenix Project,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Proxima Nova" panose="02000506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Proxima Nova" panose="02000506030000020004" pitchFamily="2" charset="0"/>
              </a:rPr>
              <a:t>with the first way being</a:t>
            </a:r>
          </a:p>
          <a:p>
            <a:endParaRPr lang="en-US" sz="1200" dirty="0"/>
          </a:p>
          <a:p>
            <a:r>
              <a:rPr lang="en-US" sz="1200" dirty="0"/>
              <a:t>“Emphasize performance of the entire system and never pass a defect downstream.”</a:t>
            </a:r>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4</a:t>
            </a:fld>
            <a:endParaRPr lang="en-US"/>
          </a:p>
        </p:txBody>
      </p:sp>
    </p:spTree>
    <p:extLst>
      <p:ext uri="{BB962C8B-B14F-4D97-AF65-F5344CB8AC3E}">
        <p14:creationId xmlns:p14="http://schemas.microsoft.com/office/powerpoint/2010/main" val="21793352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quality at insane speed</a:t>
            </a:r>
          </a:p>
          <a:p>
            <a:endParaRPr lang="en-US" dirty="0"/>
          </a:p>
          <a:p>
            <a:r>
              <a:rPr lang="en-US" dirty="0"/>
              <a:t>Imagine secure development</a:t>
            </a:r>
          </a:p>
          <a:p>
            <a:endParaRPr lang="en-US" dirty="0"/>
          </a:p>
          <a:p>
            <a:r>
              <a:rPr lang="en-US" dirty="0"/>
              <a:t>Imagine machines developing their own code</a:t>
            </a:r>
          </a:p>
        </p:txBody>
      </p:sp>
      <p:sp>
        <p:nvSpPr>
          <p:cNvPr id="4" name="Slide Number Placeholder 3"/>
          <p:cNvSpPr>
            <a:spLocks noGrp="1"/>
          </p:cNvSpPr>
          <p:nvPr>
            <p:ph type="sldNum" sz="quarter" idx="5"/>
          </p:nvPr>
        </p:nvSpPr>
        <p:spPr/>
        <p:txBody>
          <a:bodyPr/>
          <a:lstStyle/>
          <a:p>
            <a:fld id="{2E5809D6-6B54-4743-8D71-0C34C130A04D}" type="slidenum">
              <a:rPr lang="en-US" smtClean="0"/>
              <a:t>56</a:t>
            </a:fld>
            <a:endParaRPr lang="en-US"/>
          </a:p>
        </p:txBody>
      </p:sp>
    </p:spTree>
    <p:extLst>
      <p:ext uri="{BB962C8B-B14F-4D97-AF65-F5344CB8AC3E}">
        <p14:creationId xmlns:p14="http://schemas.microsoft.com/office/powerpoint/2010/main" val="6437360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quality at insane speed</a:t>
            </a:r>
          </a:p>
          <a:p>
            <a:endParaRPr lang="en-US" dirty="0"/>
          </a:p>
          <a:p>
            <a:r>
              <a:rPr lang="en-US" dirty="0"/>
              <a:t>Imagine secure development</a:t>
            </a:r>
          </a:p>
          <a:p>
            <a:endParaRPr lang="en-US" dirty="0"/>
          </a:p>
          <a:p>
            <a:r>
              <a:rPr lang="en-US" dirty="0"/>
              <a:t>Imagine machines developing their own code</a:t>
            </a:r>
          </a:p>
        </p:txBody>
      </p:sp>
      <p:sp>
        <p:nvSpPr>
          <p:cNvPr id="4" name="Slide Number Placeholder 3"/>
          <p:cNvSpPr>
            <a:spLocks noGrp="1"/>
          </p:cNvSpPr>
          <p:nvPr>
            <p:ph type="sldNum" sz="quarter" idx="5"/>
          </p:nvPr>
        </p:nvSpPr>
        <p:spPr/>
        <p:txBody>
          <a:bodyPr/>
          <a:lstStyle/>
          <a:p>
            <a:fld id="{2E5809D6-6B54-4743-8D71-0C34C130A04D}" type="slidenum">
              <a:rPr lang="en-US" smtClean="0"/>
              <a:t>57</a:t>
            </a:fld>
            <a:endParaRPr lang="en-US"/>
          </a:p>
        </p:txBody>
      </p:sp>
    </p:spTree>
    <p:extLst>
      <p:ext uri="{BB962C8B-B14F-4D97-AF65-F5344CB8AC3E}">
        <p14:creationId xmlns:p14="http://schemas.microsoft.com/office/powerpoint/2010/main" val="4290736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200" kern="1200" dirty="0">
              <a:solidFill>
                <a:schemeClr val="tx1"/>
              </a:solidFill>
              <a:effectLst/>
              <a:latin typeface="+mn-lt"/>
              <a:ea typeface="+mn-ea"/>
              <a:cs typeface="+mn-cs"/>
            </a:endParaRPr>
          </a:p>
          <a:p>
            <a:pPr algn="l"/>
            <a:r>
              <a:rPr lang="en-US" sz="1200" b="1" dirty="0">
                <a:solidFill>
                  <a:srgbClr val="FF018C"/>
                </a:solidFill>
                <a:latin typeface="Proxima Nova" panose="02000506030000020004" pitchFamily="2" charset="0"/>
              </a:rPr>
              <a:t>36,000</a:t>
            </a:r>
          </a:p>
          <a:p>
            <a:pPr algn="l"/>
            <a:r>
              <a:rPr lang="en-US" sz="1200" b="1" dirty="0">
                <a:solidFill>
                  <a:srgbClr val="FF018C"/>
                </a:solidFill>
                <a:latin typeface="Proxima Nova" panose="02000506030000020004" pitchFamily="2" charset="0"/>
              </a:rPr>
              <a:t>components</a:t>
            </a:r>
          </a:p>
          <a:p>
            <a:pPr algn="l"/>
            <a:endParaRPr lang="en-US" sz="1200" kern="1200" dirty="0">
              <a:solidFill>
                <a:schemeClr val="tx1"/>
              </a:solidFill>
              <a:effectLst/>
              <a:latin typeface="+mn-lt"/>
              <a:ea typeface="+mn-ea"/>
              <a:cs typeface="+mn-cs"/>
            </a:endParaRPr>
          </a:p>
          <a:p>
            <a:pPr algn="l"/>
            <a:r>
              <a:rPr lang="en-US" sz="1200" b="1" dirty="0">
                <a:solidFill>
                  <a:srgbClr val="FF018C"/>
                </a:solidFill>
                <a:latin typeface="Proxima Nova" panose="02000506030000020004" pitchFamily="2" charset="0"/>
              </a:rPr>
              <a:t>3.7 million</a:t>
            </a:r>
          </a:p>
          <a:p>
            <a:pPr algn="l"/>
            <a:r>
              <a:rPr lang="en-US" sz="1200" b="1" dirty="0">
                <a:solidFill>
                  <a:srgbClr val="FF018C"/>
                </a:solidFill>
                <a:latin typeface="Proxima Nova" panose="02000506030000020004" pitchFamily="2" charset="0"/>
              </a:rPr>
              <a:t>Releases</a:t>
            </a:r>
          </a:p>
          <a:p>
            <a:pPr algn="l"/>
            <a:endParaRPr lang="en-US" sz="1200" b="1" dirty="0">
              <a:solidFill>
                <a:srgbClr val="FF018C"/>
              </a:solidFill>
              <a:latin typeface="Proxima Nova" panose="02000506030000020004" pitchFamily="2" charset="0"/>
            </a:endParaRPr>
          </a:p>
          <a:p>
            <a:pPr algn="l"/>
            <a:r>
              <a:rPr lang="en-US" sz="1200" b="1" dirty="0">
                <a:solidFill>
                  <a:srgbClr val="FF018C"/>
                </a:solidFill>
                <a:latin typeface="Proxima Nova" panose="02000506030000020004" pitchFamily="2" charset="0"/>
              </a:rPr>
              <a:t>12,000</a:t>
            </a:r>
          </a:p>
          <a:p>
            <a:pPr algn="l"/>
            <a:r>
              <a:rPr lang="en-US" sz="1200" b="1" dirty="0">
                <a:solidFill>
                  <a:srgbClr val="FF018C"/>
                </a:solidFill>
                <a:latin typeface="Proxima Nova" panose="02000506030000020004" pitchFamily="2" charset="0"/>
              </a:rPr>
              <a:t>organizations</a:t>
            </a:r>
          </a:p>
          <a:p>
            <a:pPr algn="l"/>
            <a:endParaRPr lang="en-US" sz="800" b="1" dirty="0">
              <a:solidFill>
                <a:srgbClr val="FF018C"/>
              </a:solidFill>
              <a:latin typeface="Proxima Nova" panose="02000506030000020004" pitchFamily="2" charset="0"/>
            </a:endParaRPr>
          </a:p>
          <a:p>
            <a:pPr algn="l"/>
            <a:r>
              <a:rPr lang="en-US" sz="1200" b="1" dirty="0">
                <a:solidFill>
                  <a:srgbClr val="FF018C"/>
                </a:solidFill>
                <a:latin typeface="Proxima Nova" panose="02000506030000020004" pitchFamily="2" charset="0"/>
              </a:rPr>
              <a:t>6,200 </a:t>
            </a:r>
          </a:p>
          <a:p>
            <a:pPr algn="l"/>
            <a:r>
              <a:rPr lang="en-US" sz="1200" b="1" dirty="0">
                <a:solidFill>
                  <a:srgbClr val="FF018C"/>
                </a:solidFill>
                <a:latin typeface="Proxima Nova" panose="02000506030000020004" pitchFamily="2" charset="0"/>
              </a:rPr>
              <a:t>developers </a:t>
            </a:r>
          </a:p>
          <a:p>
            <a:pPr algn="l"/>
            <a:endParaRPr lang="en-US" sz="1200" b="1" dirty="0">
              <a:solidFill>
                <a:srgbClr val="FF018C"/>
              </a:solidFill>
              <a:latin typeface="Proxima Nova" panose="02000506030000020004" pitchFamily="2" charset="0"/>
            </a:endParaRPr>
          </a:p>
          <a:p>
            <a:pPr algn="l"/>
            <a:r>
              <a:rPr lang="en-US" sz="1200" b="1" dirty="0">
                <a:solidFill>
                  <a:srgbClr val="FF018C"/>
                </a:solidFill>
                <a:latin typeface="Proxima Nova" panose="02000506030000020004" pitchFamily="2" charset="0"/>
              </a:rPr>
              <a:t>86,000</a:t>
            </a:r>
          </a:p>
          <a:p>
            <a:pPr algn="l"/>
            <a:r>
              <a:rPr lang="en-US" sz="1200" b="1" dirty="0">
                <a:solidFill>
                  <a:srgbClr val="FF018C"/>
                </a:solidFill>
                <a:latin typeface="Proxima Nova" panose="02000506030000020004" pitchFamily="2" charset="0"/>
              </a:rPr>
              <a:t>applications</a:t>
            </a:r>
          </a:p>
          <a:p>
            <a:pPr algn="ctr"/>
            <a:endParaRPr lang="en-US" sz="1200" b="1" dirty="0">
              <a:solidFill>
                <a:srgbClr val="FF018C"/>
              </a:solidFill>
              <a:latin typeface="Proxima Nova" panose="02000506030000020004" pitchFamily="2" charset="0"/>
            </a:endParaRPr>
          </a:p>
          <a:p>
            <a:pPr algn="ctr"/>
            <a:endParaRPr lang="en-US" sz="1200" b="1" dirty="0">
              <a:solidFill>
                <a:srgbClr val="FF018C"/>
              </a:solidFill>
              <a:latin typeface="Proxima Nova" panose="02000506030000020004" pitchFamily="2" charset="0"/>
            </a:endParaRPr>
          </a:p>
          <a:p>
            <a:pPr algn="l"/>
            <a:endParaRPr lang="en-US" sz="1200" kern="1200" dirty="0">
              <a:solidFill>
                <a:schemeClr val="tx1"/>
              </a:solidFill>
              <a:effectLst/>
              <a:latin typeface="+mn-lt"/>
              <a:ea typeface="+mn-ea"/>
              <a:cs typeface="+mn-cs"/>
            </a:endParaRPr>
          </a:p>
          <a:p>
            <a:pPr algn="l"/>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5</a:t>
            </a:fld>
            <a:endParaRPr lang="en-US"/>
          </a:p>
        </p:txBody>
      </p:sp>
    </p:spTree>
    <p:extLst>
      <p:ext uri="{BB962C8B-B14F-4D97-AF65-F5344CB8AC3E}">
        <p14:creationId xmlns:p14="http://schemas.microsoft.com/office/powerpoint/2010/main" val="3204800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146 billion download requests for Java</a:t>
            </a:r>
          </a:p>
          <a:p>
            <a:r>
              <a:rPr lang="en-US" dirty="0"/>
              <a:t>11 billion package downloads for JavaScript</a:t>
            </a:r>
          </a:p>
          <a:p>
            <a:r>
              <a:rPr lang="en-US" sz="1200" kern="1200" dirty="0">
                <a:solidFill>
                  <a:schemeClr val="tx1"/>
                </a:solidFill>
                <a:effectLst/>
                <a:latin typeface="+mn-lt"/>
                <a:ea typeface="+mn-ea"/>
                <a:cs typeface="+mn-cs"/>
              </a:rPr>
              <a:t> On average, developers had access to more than 21,448 new open source component releases every day, since the beginning of 2018.</a:t>
            </a:r>
          </a:p>
          <a:p>
            <a:endParaRPr lang="en-US" dirty="0"/>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6</a:t>
            </a:fld>
            <a:endParaRPr lang="en-US"/>
          </a:p>
        </p:txBody>
      </p:sp>
    </p:spTree>
    <p:extLst>
      <p:ext uri="{BB962C8B-B14F-4D97-AF65-F5344CB8AC3E}">
        <p14:creationId xmlns:p14="http://schemas.microsoft.com/office/powerpoint/2010/main" val="4006824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9</a:t>
            </a:fld>
            <a:endParaRPr lang="en-US"/>
          </a:p>
        </p:txBody>
      </p:sp>
    </p:spTree>
    <p:extLst>
      <p:ext uri="{BB962C8B-B14F-4D97-AF65-F5344CB8AC3E}">
        <p14:creationId xmlns:p14="http://schemas.microsoft.com/office/powerpoint/2010/main" val="39579904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An organization’s journey to excellence begins once it ceases to sacrifice quality for speed.” - Neil </a:t>
            </a:r>
            <a:r>
              <a:rPr lang="en-US" sz="1200" b="0" i="0" u="none" strike="noStrike" kern="1200" dirty="0" err="1">
                <a:solidFill>
                  <a:schemeClr val="tx1"/>
                </a:solidFill>
                <a:effectLst/>
                <a:latin typeface="+mn-lt"/>
                <a:ea typeface="+mn-ea"/>
                <a:cs typeface="+mn-cs"/>
              </a:rPr>
              <a:t>Beyersdorf</a:t>
            </a:r>
            <a:r>
              <a:rPr lang="en-US" sz="1200" b="0" i="0" u="none" strike="noStrike" kern="1200" dirty="0">
                <a:solidFill>
                  <a:schemeClr val="tx1"/>
                </a:solidFill>
                <a:effectLst/>
                <a:latin typeface="+mn-lt"/>
                <a:ea typeface="+mn-ea"/>
                <a:cs typeface="+mn-cs"/>
              </a:rPr>
              <a:t> Infographic published by Neil </a:t>
            </a:r>
            <a:r>
              <a:rPr lang="en-US" sz="1200" b="0" i="0" u="none" strike="noStrike" kern="1200" dirty="0" err="1">
                <a:solidFill>
                  <a:schemeClr val="tx1"/>
                </a:solidFill>
                <a:effectLst/>
                <a:latin typeface="+mn-lt"/>
                <a:ea typeface="+mn-ea"/>
                <a:cs typeface="+mn-cs"/>
              </a:rPr>
              <a:t>Beyersdorf</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linkedin.com</a:t>
            </a:r>
            <a:r>
              <a:rPr lang="en-US" sz="1200" b="0" i="0" u="none" strike="noStrike" kern="1200" dirty="0">
                <a:solidFill>
                  <a:schemeClr val="tx1"/>
                </a:solidFill>
                <a:effectLst/>
                <a:latin typeface="+mn-lt"/>
                <a:ea typeface="+mn-ea"/>
                <a:cs typeface="+mn-cs"/>
              </a:rPr>
              <a:t>/in/</a:t>
            </a:r>
            <a:r>
              <a:rPr lang="en-US" sz="1200" b="0" i="0" u="none" strike="noStrike" kern="1200" dirty="0" err="1">
                <a:solidFill>
                  <a:schemeClr val="tx1"/>
                </a:solidFill>
                <a:effectLst/>
                <a:latin typeface="+mn-lt"/>
                <a:ea typeface="+mn-ea"/>
                <a:cs typeface="+mn-cs"/>
              </a:rPr>
              <a:t>neilbeyersdorf</a:t>
            </a:r>
            <a:endParaRPr lang="en-US" dirty="0"/>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10</a:t>
            </a:fld>
            <a:endParaRPr lang="en-US"/>
          </a:p>
        </p:txBody>
      </p:sp>
    </p:spTree>
    <p:extLst>
      <p:ext uri="{BB962C8B-B14F-4D97-AF65-F5344CB8AC3E}">
        <p14:creationId xmlns:p14="http://schemas.microsoft.com/office/powerpoint/2010/main" val="1282873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You have over 2700 suppliers of external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How do you pick the best suppliers for your code?  How does Toyota pick the best suppliers for its code?</a:t>
            </a:r>
            <a:endParaRPr lang="en-US" dirty="0"/>
          </a:p>
          <a:p>
            <a:endParaRPr lang="en-US" dirty="0"/>
          </a:p>
        </p:txBody>
      </p:sp>
      <p:sp>
        <p:nvSpPr>
          <p:cNvPr id="4" name="Slide Number Placeholder 3"/>
          <p:cNvSpPr>
            <a:spLocks noGrp="1"/>
          </p:cNvSpPr>
          <p:nvPr>
            <p:ph type="sldNum" sz="quarter" idx="5"/>
          </p:nvPr>
        </p:nvSpPr>
        <p:spPr/>
        <p:txBody>
          <a:bodyPr/>
          <a:lstStyle/>
          <a:p>
            <a:fld id="{2E5809D6-6B54-4743-8D71-0C34C130A04D}" type="slidenum">
              <a:rPr lang="en-US" smtClean="0"/>
              <a:t>11</a:t>
            </a:fld>
            <a:endParaRPr lang="en-US"/>
          </a:p>
        </p:txBody>
      </p:sp>
    </p:spTree>
    <p:extLst>
      <p:ext uri="{BB962C8B-B14F-4D97-AF65-F5344CB8AC3E}">
        <p14:creationId xmlns:p14="http://schemas.microsoft.com/office/powerpoint/2010/main" val="18716191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5_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63CCF-E90B-EE44-B387-30528A311117}"/>
              </a:ext>
            </a:extLst>
          </p:cNvPr>
          <p:cNvPicPr>
            <a:picLocks noChangeAspect="1"/>
          </p:cNvPicPr>
          <p:nvPr userDrawn="1"/>
        </p:nvPicPr>
        <p:blipFill>
          <a:blip r:embed="rId2"/>
          <a:stretch>
            <a:fillRect/>
          </a:stretch>
        </p:blipFill>
        <p:spPr>
          <a:xfrm>
            <a:off x="0" y="-1"/>
            <a:ext cx="12192000" cy="6996853"/>
          </a:xfrm>
          <a:prstGeom prst="rect">
            <a:avLst/>
          </a:prstGeom>
        </p:spPr>
      </p:pic>
      <p:pic>
        <p:nvPicPr>
          <p:cNvPr id="6" name="Picture 5">
            <a:extLst>
              <a:ext uri="{FF2B5EF4-FFF2-40B4-BE49-F238E27FC236}">
                <a16:creationId xmlns:a16="http://schemas.microsoft.com/office/drawing/2014/main" id="{C2F9A325-2FEF-BE42-BB03-AFADA17EC1E5}"/>
              </a:ext>
            </a:extLst>
          </p:cNvPr>
          <p:cNvPicPr>
            <a:picLocks noChangeAspect="1"/>
          </p:cNvPicPr>
          <p:nvPr userDrawn="1"/>
        </p:nvPicPr>
        <p:blipFill>
          <a:blip r:embed="rId3"/>
          <a:stretch>
            <a:fillRect/>
          </a:stretch>
        </p:blipFill>
        <p:spPr>
          <a:xfrm>
            <a:off x="0" y="0"/>
            <a:ext cx="6870819" cy="7001278"/>
          </a:xfrm>
          <a:prstGeom prst="rect">
            <a:avLst/>
          </a:prstGeom>
        </p:spPr>
      </p:pic>
    </p:spTree>
    <p:extLst>
      <p:ext uri="{BB962C8B-B14F-4D97-AF65-F5344CB8AC3E}">
        <p14:creationId xmlns:p14="http://schemas.microsoft.com/office/powerpoint/2010/main" val="2968112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End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AC4454-5388-5A4D-91D1-71E5EE2EA2A4}"/>
              </a:ext>
            </a:extLst>
          </p:cNvPr>
          <p:cNvSpPr/>
          <p:nvPr userDrawn="1"/>
        </p:nvSpPr>
        <p:spPr>
          <a:xfrm>
            <a:off x="0" y="0"/>
            <a:ext cx="12192000" cy="6858000"/>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46183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End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992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Blue impac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521020-6718-9B46-AB4D-D6E68906A126}"/>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6" name="Picture 5">
            <a:extLst>
              <a:ext uri="{FF2B5EF4-FFF2-40B4-BE49-F238E27FC236}">
                <a16:creationId xmlns:a16="http://schemas.microsoft.com/office/drawing/2014/main" id="{D440F0D1-C849-2E4E-8E6B-23630F3238E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584492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9_Blue impac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A7939EF-23C9-BD42-9282-0820DB7341A8}"/>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3" name="Picture 12">
            <a:extLst>
              <a:ext uri="{FF2B5EF4-FFF2-40B4-BE49-F238E27FC236}">
                <a16:creationId xmlns:a16="http://schemas.microsoft.com/office/drawing/2014/main" id="{A452977E-1C3A-5449-B9D9-8D9B6005AEF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6688996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Blue impac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0F94531-DD23-9748-AEFE-FD80E6B19F62}"/>
              </a:ext>
            </a:extLst>
          </p:cNvPr>
          <p:cNvSpPr/>
          <p:nvPr userDrawn="1"/>
        </p:nvSpPr>
        <p:spPr>
          <a:xfrm>
            <a:off x="0" y="0"/>
            <a:ext cx="12190413" cy="6858000"/>
          </a:xfrm>
          <a:prstGeom prst="rect">
            <a:avLst/>
          </a:prstGeom>
          <a:solidFill>
            <a:srgbClr val="1C1F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EF284B-1AED-FB42-83F8-DB33DAA4C940}"/>
              </a:ext>
            </a:extLst>
          </p:cNvPr>
          <p:cNvPicPr>
            <a:picLocks noChangeAspect="1"/>
          </p:cNvPicPr>
          <p:nvPr userDrawn="1"/>
        </p:nvPicPr>
        <p:blipFill>
          <a:blip r:embed="rId2">
            <a:alphaModFix amt="60000"/>
          </a:blip>
          <a:stretch>
            <a:fillRect/>
          </a:stretch>
        </p:blipFill>
        <p:spPr>
          <a:xfrm>
            <a:off x="0" y="0"/>
            <a:ext cx="6730211" cy="6858000"/>
          </a:xfrm>
          <a:prstGeom prst="rect">
            <a:avLst/>
          </a:prstGeom>
        </p:spPr>
      </p:pic>
      <p:pic>
        <p:nvPicPr>
          <p:cNvPr id="18" name="Picture 17">
            <a:extLst>
              <a:ext uri="{FF2B5EF4-FFF2-40B4-BE49-F238E27FC236}">
                <a16:creationId xmlns:a16="http://schemas.microsoft.com/office/drawing/2014/main" id="{65890F35-7FB2-9642-BCBA-53125665DF3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1"/>
            <a:ext cx="1156371" cy="202061"/>
          </a:xfrm>
          <a:prstGeom prst="rect">
            <a:avLst/>
          </a:prstGeom>
        </p:spPr>
      </p:pic>
    </p:spTree>
    <p:extLst>
      <p:ext uri="{BB962C8B-B14F-4D97-AF65-F5344CB8AC3E}">
        <p14:creationId xmlns:p14="http://schemas.microsoft.com/office/powerpoint/2010/main" val="2591133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Blue impac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E91409-279D-7D49-B75B-3311418CE3DA}"/>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4" name="Picture 13">
            <a:extLst>
              <a:ext uri="{FF2B5EF4-FFF2-40B4-BE49-F238E27FC236}">
                <a16:creationId xmlns:a16="http://schemas.microsoft.com/office/drawing/2014/main" id="{1B8EA9F4-B8B9-A94B-9132-064D134FB71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394981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Blue impac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987E803-739C-A64C-8712-DF920BC42555}"/>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1" name="Picture 10">
            <a:extLst>
              <a:ext uri="{FF2B5EF4-FFF2-40B4-BE49-F238E27FC236}">
                <a16:creationId xmlns:a16="http://schemas.microsoft.com/office/drawing/2014/main" id="{7BD54726-825D-0849-AF38-5E3418FE0328}"/>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143673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Blue impac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EDCCB5-7475-814D-815B-A7824924BE1B}"/>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0" name="Picture 9">
            <a:extLst>
              <a:ext uri="{FF2B5EF4-FFF2-40B4-BE49-F238E27FC236}">
                <a16:creationId xmlns:a16="http://schemas.microsoft.com/office/drawing/2014/main" id="{7C32EE84-9089-6444-AA67-3FCBA461941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2713579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Blue impac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54DC96A-9F95-944E-8F60-E0DBDA844501}"/>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0" name="Picture 9">
            <a:extLst>
              <a:ext uri="{FF2B5EF4-FFF2-40B4-BE49-F238E27FC236}">
                <a16:creationId xmlns:a16="http://schemas.microsoft.com/office/drawing/2014/main" id="{1938DFB5-16A3-124B-B9C8-4AF84FEB8D7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0022360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Blue impac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54FBDE4-232B-9B40-A334-99AFFE157617}"/>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0" name="Picture 9">
            <a:extLst>
              <a:ext uri="{FF2B5EF4-FFF2-40B4-BE49-F238E27FC236}">
                <a16:creationId xmlns:a16="http://schemas.microsoft.com/office/drawing/2014/main" id="{FCE056FA-DCEA-1040-AF2C-D2BB2E11FF0E}"/>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949595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8F3D28-DF07-0349-9F21-5D36C42247EB}"/>
              </a:ext>
            </a:extLst>
          </p:cNvPr>
          <p:cNvPicPr>
            <a:picLocks noChangeAspect="1"/>
          </p:cNvPicPr>
          <p:nvPr userDrawn="1"/>
        </p:nvPicPr>
        <p:blipFill>
          <a:blip r:embed="rId2"/>
          <a:stretch>
            <a:fillRect/>
          </a:stretch>
        </p:blipFill>
        <p:spPr>
          <a:xfrm>
            <a:off x="3245771" y="2930650"/>
            <a:ext cx="5736624" cy="1002396"/>
          </a:xfrm>
          <a:prstGeom prst="rect">
            <a:avLst/>
          </a:prstGeom>
        </p:spPr>
      </p:pic>
    </p:spTree>
    <p:extLst>
      <p:ext uri="{BB962C8B-B14F-4D97-AF65-F5344CB8AC3E}">
        <p14:creationId xmlns:p14="http://schemas.microsoft.com/office/powerpoint/2010/main" val="11696309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Blue impac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4FDFC-1746-F74D-A672-C4A13C0D4CFA}"/>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9" name="Picture 8">
            <a:extLst>
              <a:ext uri="{FF2B5EF4-FFF2-40B4-BE49-F238E27FC236}">
                <a16:creationId xmlns:a16="http://schemas.microsoft.com/office/drawing/2014/main" id="{43BD469A-E308-CF45-B6FA-1635284B0B1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41791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Blue impac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E57FCA-20F8-F340-97BA-2CD8C75D8455}"/>
              </a:ext>
            </a:extLst>
          </p:cNvPr>
          <p:cNvPicPr>
            <a:picLocks noChangeAspect="1"/>
          </p:cNvPicPr>
          <p:nvPr userDrawn="1"/>
        </p:nvPicPr>
        <p:blipFill>
          <a:blip r:embed="rId2"/>
          <a:stretch>
            <a:fillRect/>
          </a:stretch>
        </p:blipFill>
        <p:spPr>
          <a:xfrm>
            <a:off x="0" y="0"/>
            <a:ext cx="3482245" cy="6858000"/>
          </a:xfrm>
          <a:prstGeom prst="rect">
            <a:avLst/>
          </a:prstGeom>
        </p:spPr>
      </p:pic>
    </p:spTree>
    <p:extLst>
      <p:ext uri="{BB962C8B-B14F-4D97-AF65-F5344CB8AC3E}">
        <p14:creationId xmlns:p14="http://schemas.microsoft.com/office/powerpoint/2010/main" val="8313316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Blue impac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BC93DE-C6AD-6F41-94CC-752D3C2C2F8A}"/>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7" name="Picture 6">
            <a:extLst>
              <a:ext uri="{FF2B5EF4-FFF2-40B4-BE49-F238E27FC236}">
                <a16:creationId xmlns:a16="http://schemas.microsoft.com/office/drawing/2014/main" id="{0EF7A5F2-00AC-4F4E-A669-0C88513FD1B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9393836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Blue impac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98FBDCB-3267-EB41-8F4F-0CFBDD99E5C4}"/>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4" name="Picture 13">
            <a:extLst>
              <a:ext uri="{FF2B5EF4-FFF2-40B4-BE49-F238E27FC236}">
                <a16:creationId xmlns:a16="http://schemas.microsoft.com/office/drawing/2014/main" id="{CF61CB6A-F325-764C-9FD3-5C94D06E75C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2191243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Blue impac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90912F8-6DA6-7B4F-8188-BDE052B88515}"/>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4" name="Picture 13">
            <a:extLst>
              <a:ext uri="{FF2B5EF4-FFF2-40B4-BE49-F238E27FC236}">
                <a16:creationId xmlns:a16="http://schemas.microsoft.com/office/drawing/2014/main" id="{3BE3CD6F-BB62-2248-B34C-759C2A32AF6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27723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Blue impac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ED151E1-E8F7-EC40-83F1-A51907A8994B}"/>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2" name="Picture 11">
            <a:extLst>
              <a:ext uri="{FF2B5EF4-FFF2-40B4-BE49-F238E27FC236}">
                <a16:creationId xmlns:a16="http://schemas.microsoft.com/office/drawing/2014/main" id="{06C38C31-68C5-B749-80D4-4B71566674D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7165940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Blue impac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F491C0-B20E-094D-815A-FDAE09AC4A0F}"/>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2" name="Picture 11">
            <a:extLst>
              <a:ext uri="{FF2B5EF4-FFF2-40B4-BE49-F238E27FC236}">
                <a16:creationId xmlns:a16="http://schemas.microsoft.com/office/drawing/2014/main" id="{D42841D8-E771-7B49-9D8A-598394F515A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2756848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Blue impac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EE61BBA-644D-F342-9F97-CA59053FF1C9}"/>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0" name="Picture 9">
            <a:extLst>
              <a:ext uri="{FF2B5EF4-FFF2-40B4-BE49-F238E27FC236}">
                <a16:creationId xmlns:a16="http://schemas.microsoft.com/office/drawing/2014/main" id="{FC482F83-75D4-A444-BDCC-53333EB936C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41082951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Blue impac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75F043-F48D-364E-B9D5-B251C13367F1}"/>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0" name="Picture 9">
            <a:extLst>
              <a:ext uri="{FF2B5EF4-FFF2-40B4-BE49-F238E27FC236}">
                <a16:creationId xmlns:a16="http://schemas.microsoft.com/office/drawing/2014/main" id="{1EC3BC52-F316-A94B-AC60-8BFCA91D739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1812858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Blue impac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AF22BB-7426-0C4D-9660-EDD97C4689DD}"/>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0" name="Picture 9">
            <a:extLst>
              <a:ext uri="{FF2B5EF4-FFF2-40B4-BE49-F238E27FC236}">
                <a16:creationId xmlns:a16="http://schemas.microsoft.com/office/drawing/2014/main" id="{616DA18B-D34C-D84E-A815-3DDFB79D9345}"/>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374173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63CCF-E90B-EE44-B387-30528A311117}"/>
              </a:ext>
            </a:extLst>
          </p:cNvPr>
          <p:cNvPicPr>
            <a:picLocks noChangeAspect="1"/>
          </p:cNvPicPr>
          <p:nvPr userDrawn="1"/>
        </p:nvPicPr>
        <p:blipFill>
          <a:blip r:embed="rId2"/>
          <a:stretch>
            <a:fillRect/>
          </a:stretch>
        </p:blipFill>
        <p:spPr>
          <a:xfrm>
            <a:off x="0" y="-1"/>
            <a:ext cx="12192000" cy="6996853"/>
          </a:xfrm>
          <a:prstGeom prst="rect">
            <a:avLst/>
          </a:prstGeom>
        </p:spPr>
      </p:pic>
      <p:pic>
        <p:nvPicPr>
          <p:cNvPr id="5" name="Picture 4">
            <a:extLst>
              <a:ext uri="{FF2B5EF4-FFF2-40B4-BE49-F238E27FC236}">
                <a16:creationId xmlns:a16="http://schemas.microsoft.com/office/drawing/2014/main" id="{D4232437-B642-7540-B294-F32B87328B61}"/>
              </a:ext>
            </a:extLst>
          </p:cNvPr>
          <p:cNvPicPr>
            <a:picLocks noChangeAspect="1"/>
          </p:cNvPicPr>
          <p:nvPr userDrawn="1"/>
        </p:nvPicPr>
        <p:blipFill>
          <a:blip r:embed="rId3"/>
          <a:stretch>
            <a:fillRect/>
          </a:stretch>
        </p:blipFill>
        <p:spPr>
          <a:xfrm>
            <a:off x="3245771" y="2930650"/>
            <a:ext cx="5736624" cy="1002396"/>
          </a:xfrm>
          <a:prstGeom prst="rect">
            <a:avLst/>
          </a:prstGeom>
        </p:spPr>
      </p:pic>
    </p:spTree>
    <p:extLst>
      <p:ext uri="{BB962C8B-B14F-4D97-AF65-F5344CB8AC3E}">
        <p14:creationId xmlns:p14="http://schemas.microsoft.com/office/powerpoint/2010/main" val="15388995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Blue impac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B326FF-F191-F741-9C82-767F71E31C42}"/>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8" name="Picture 7">
            <a:extLst>
              <a:ext uri="{FF2B5EF4-FFF2-40B4-BE49-F238E27FC236}">
                <a16:creationId xmlns:a16="http://schemas.microsoft.com/office/drawing/2014/main" id="{AEF726F2-4B1B-CE41-BDB1-CD26CB71577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23681902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Blue impac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D5ABE6-5E18-A240-ABDD-7A7EE821A865}"/>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7" name="Picture 6">
            <a:extLst>
              <a:ext uri="{FF2B5EF4-FFF2-40B4-BE49-F238E27FC236}">
                <a16:creationId xmlns:a16="http://schemas.microsoft.com/office/drawing/2014/main" id="{0EF7A5F2-00AC-4F4E-A669-0C88513FD1B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2688389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Blue impac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2958E0-DF88-3149-B70F-BF7E3310E06C}"/>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4" name="Picture 13">
            <a:extLst>
              <a:ext uri="{FF2B5EF4-FFF2-40B4-BE49-F238E27FC236}">
                <a16:creationId xmlns:a16="http://schemas.microsoft.com/office/drawing/2014/main" id="{792B3CE3-64A9-F344-8D33-13554D8BB67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25904450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Blue impac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7613048-AC54-5743-B190-C273E613BAA0}"/>
              </a:ext>
            </a:extLst>
          </p:cNvPr>
          <p:cNvPicPr>
            <a:picLocks noChangeAspect="1"/>
          </p:cNvPicPr>
          <p:nvPr userDrawn="1"/>
        </p:nvPicPr>
        <p:blipFill>
          <a:blip r:embed="rId2"/>
          <a:stretch>
            <a:fillRect/>
          </a:stretch>
        </p:blipFill>
        <p:spPr>
          <a:xfrm>
            <a:off x="0" y="0"/>
            <a:ext cx="3482245" cy="6858000"/>
          </a:xfrm>
          <a:prstGeom prst="rect">
            <a:avLst/>
          </a:prstGeom>
        </p:spPr>
      </p:pic>
    </p:spTree>
    <p:extLst>
      <p:ext uri="{BB962C8B-B14F-4D97-AF65-F5344CB8AC3E}">
        <p14:creationId xmlns:p14="http://schemas.microsoft.com/office/powerpoint/2010/main" val="37085789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Blue impac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61FD4E-4082-D54F-BC6F-D182F3F8ECCF}"/>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2" name="Picture 11">
            <a:extLst>
              <a:ext uri="{FF2B5EF4-FFF2-40B4-BE49-F238E27FC236}">
                <a16:creationId xmlns:a16="http://schemas.microsoft.com/office/drawing/2014/main" id="{B469463A-ACBE-9046-8108-B3F261643B1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29314820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Blue impac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581C8D0-5AE2-6A4A-A160-52EC3F41A52B}"/>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2" name="Picture 11">
            <a:extLst>
              <a:ext uri="{FF2B5EF4-FFF2-40B4-BE49-F238E27FC236}">
                <a16:creationId xmlns:a16="http://schemas.microsoft.com/office/drawing/2014/main" id="{1853A560-FAB5-0F4D-A2D7-4DC17DFEBF8A}"/>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1534244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Blue impac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77A70C-44D7-A44B-896F-338576C2F3BE}"/>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0" name="Picture 9">
            <a:extLst>
              <a:ext uri="{FF2B5EF4-FFF2-40B4-BE49-F238E27FC236}">
                <a16:creationId xmlns:a16="http://schemas.microsoft.com/office/drawing/2014/main" id="{ADC760A9-068A-C04F-93B4-5B204C5C566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682868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Blue impac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308998A-12DE-F148-A59D-BB70BD4FB04E}"/>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0" name="Picture 9">
            <a:extLst>
              <a:ext uri="{FF2B5EF4-FFF2-40B4-BE49-F238E27FC236}">
                <a16:creationId xmlns:a16="http://schemas.microsoft.com/office/drawing/2014/main" id="{26E20BB7-DB89-184B-91B7-C12EDDDEF1CD}"/>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68111689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Blue impac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BFBAC64-1322-854F-BA5E-EC17E310105C}"/>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10" name="Picture 9">
            <a:extLst>
              <a:ext uri="{FF2B5EF4-FFF2-40B4-BE49-F238E27FC236}">
                <a16:creationId xmlns:a16="http://schemas.microsoft.com/office/drawing/2014/main" id="{0FD1357F-AC35-F54E-8716-A031D6A53BEB}"/>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0088502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Blue impac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AE8900-D82F-B243-A7ED-1F72E93F65A6}"/>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8" name="Picture 7">
            <a:extLst>
              <a:ext uri="{FF2B5EF4-FFF2-40B4-BE49-F238E27FC236}">
                <a16:creationId xmlns:a16="http://schemas.microsoft.com/office/drawing/2014/main" id="{DAA6C0D0-F020-9449-9D0D-7B877FCE069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10651881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63CCF-E90B-EE44-B387-30528A311117}"/>
              </a:ext>
            </a:extLst>
          </p:cNvPr>
          <p:cNvPicPr>
            <a:picLocks noChangeAspect="1"/>
          </p:cNvPicPr>
          <p:nvPr userDrawn="1"/>
        </p:nvPicPr>
        <p:blipFill>
          <a:blip r:embed="rId2"/>
          <a:stretch>
            <a:fillRect/>
          </a:stretch>
        </p:blipFill>
        <p:spPr>
          <a:xfrm>
            <a:off x="0" y="-1"/>
            <a:ext cx="12192000" cy="6996853"/>
          </a:xfrm>
          <a:prstGeom prst="rect">
            <a:avLst/>
          </a:prstGeom>
        </p:spPr>
      </p:pic>
      <p:pic>
        <p:nvPicPr>
          <p:cNvPr id="5" name="Picture 4">
            <a:extLst>
              <a:ext uri="{FF2B5EF4-FFF2-40B4-BE49-F238E27FC236}">
                <a16:creationId xmlns:a16="http://schemas.microsoft.com/office/drawing/2014/main" id="{C27E0AB7-736A-D04F-A3A5-17EAD63667E1}"/>
              </a:ext>
            </a:extLst>
          </p:cNvPr>
          <p:cNvPicPr>
            <a:picLocks noChangeAspect="1"/>
          </p:cNvPicPr>
          <p:nvPr userDrawn="1"/>
        </p:nvPicPr>
        <p:blipFill>
          <a:blip r:embed="rId3"/>
          <a:stretch>
            <a:fillRect/>
          </a:stretch>
        </p:blipFill>
        <p:spPr>
          <a:xfrm>
            <a:off x="0" y="0"/>
            <a:ext cx="6870819" cy="7001278"/>
          </a:xfrm>
          <a:prstGeom prst="rect">
            <a:avLst/>
          </a:prstGeom>
        </p:spPr>
      </p:pic>
    </p:spTree>
    <p:extLst>
      <p:ext uri="{BB962C8B-B14F-4D97-AF65-F5344CB8AC3E}">
        <p14:creationId xmlns:p14="http://schemas.microsoft.com/office/powerpoint/2010/main" val="5396575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Blue impac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66BB95-A21B-5942-8671-6DD884369A4B}"/>
              </a:ext>
            </a:extLst>
          </p:cNvPr>
          <p:cNvPicPr>
            <a:picLocks noChangeAspect="1"/>
          </p:cNvPicPr>
          <p:nvPr userDrawn="1"/>
        </p:nvPicPr>
        <p:blipFill>
          <a:blip r:embed="rId2"/>
          <a:stretch>
            <a:fillRect/>
          </a:stretch>
        </p:blipFill>
        <p:spPr>
          <a:xfrm>
            <a:off x="0" y="0"/>
            <a:ext cx="3482245" cy="6858000"/>
          </a:xfrm>
          <a:prstGeom prst="rect">
            <a:avLst/>
          </a:prstGeom>
        </p:spPr>
      </p:pic>
      <p:pic>
        <p:nvPicPr>
          <p:cNvPr id="7" name="Picture 6">
            <a:extLst>
              <a:ext uri="{FF2B5EF4-FFF2-40B4-BE49-F238E27FC236}">
                <a16:creationId xmlns:a16="http://schemas.microsoft.com/office/drawing/2014/main" id="{0EF7A5F2-00AC-4F4E-A669-0C88513FD1B7}"/>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795644" y="6299682"/>
            <a:ext cx="1156371" cy="202060"/>
          </a:xfrm>
          <a:prstGeom prst="rect">
            <a:avLst/>
          </a:prstGeom>
        </p:spPr>
      </p:pic>
    </p:spTree>
    <p:extLst>
      <p:ext uri="{BB962C8B-B14F-4D97-AF65-F5344CB8AC3E}">
        <p14:creationId xmlns:p14="http://schemas.microsoft.com/office/powerpoint/2010/main" val="34855553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Blue impac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5B1609-D278-456C-8B94-4E60562421CD}"/>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24415"/>
          <a:stretch/>
        </p:blipFill>
        <p:spPr>
          <a:xfrm>
            <a:off x="0" y="0"/>
            <a:ext cx="3343939" cy="6858000"/>
          </a:xfrm>
          <a:prstGeom prst="rect">
            <a:avLst/>
          </a:prstGeom>
        </p:spPr>
      </p:pic>
      <p:pic>
        <p:nvPicPr>
          <p:cNvPr id="8" name="Picture 7">
            <a:extLst>
              <a:ext uri="{FF2B5EF4-FFF2-40B4-BE49-F238E27FC236}">
                <a16:creationId xmlns:a16="http://schemas.microsoft.com/office/drawing/2014/main" id="{D463C64C-C855-9E42-84C0-F6A8FEC65CE1}"/>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807520" y="6287806"/>
            <a:ext cx="1156371" cy="202060"/>
          </a:xfrm>
          <a:prstGeom prst="rect">
            <a:avLst/>
          </a:prstGeom>
        </p:spPr>
      </p:pic>
    </p:spTree>
    <p:extLst>
      <p:ext uri="{BB962C8B-B14F-4D97-AF65-F5344CB8AC3E}">
        <p14:creationId xmlns:p14="http://schemas.microsoft.com/office/powerpoint/2010/main" val="21648285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82986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onatype-black-slide">
    <p:spTree>
      <p:nvGrpSpPr>
        <p:cNvPr id="1" name=""/>
        <p:cNvGrpSpPr/>
        <p:nvPr/>
      </p:nvGrpSpPr>
      <p:grpSpPr>
        <a:xfrm>
          <a:off x="0" y="0"/>
          <a:ext cx="0" cy="0"/>
          <a:chOff x="0" y="0"/>
          <a:chExt cx="0" cy="0"/>
        </a:xfrm>
      </p:grpSpPr>
      <p:sp>
        <p:nvSpPr>
          <p:cNvPr id="6" name="Rectangle 5"/>
          <p:cNvSpPr/>
          <p:nvPr userDrawn="1"/>
        </p:nvSpPr>
        <p:spPr>
          <a:xfrm>
            <a:off x="0" y="0"/>
            <a:ext cx="2565787" cy="6858002"/>
          </a:xfrm>
          <a:prstGeom prst="rect">
            <a:avLst/>
          </a:prstGeom>
          <a:solidFill>
            <a:srgbClr val="1328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p:cNvSpPr>
            <a:spLocks noGrp="1"/>
          </p:cNvSpPr>
          <p:nvPr>
            <p:ph type="title" hasCustomPrompt="1"/>
          </p:nvPr>
        </p:nvSpPr>
        <p:spPr>
          <a:xfrm>
            <a:off x="217799" y="2453232"/>
            <a:ext cx="2130188" cy="1325563"/>
          </a:xfrm>
          <a:prstGeom prst="rect">
            <a:avLst/>
          </a:prstGeom>
        </p:spPr>
        <p:txBody>
          <a:bodyPr anchor="t" anchorCtr="0">
            <a:normAutofit/>
          </a:bodyPr>
          <a:lstStyle>
            <a:lvl1pPr>
              <a:defRPr sz="2800" b="1" i="0">
                <a:solidFill>
                  <a:schemeClr val="bg1"/>
                </a:solidFill>
                <a:latin typeface="Proxima Nova Semibold" charset="0"/>
                <a:ea typeface="Proxima Nova Semibold" charset="0"/>
                <a:cs typeface="Proxima Nova Semibold" charset="0"/>
              </a:defRPr>
            </a:lvl1pPr>
          </a:lstStyle>
          <a:p>
            <a:r>
              <a:rPr lang="en-CA" noProof="0" dirty="0"/>
              <a:t>Slide Topic</a:t>
            </a:r>
          </a:p>
        </p:txBody>
      </p:sp>
      <p:sp>
        <p:nvSpPr>
          <p:cNvPr id="15" name="Content Placeholder 3"/>
          <p:cNvSpPr>
            <a:spLocks noGrp="1"/>
          </p:cNvSpPr>
          <p:nvPr>
            <p:ph sz="quarter" idx="10"/>
          </p:nvPr>
        </p:nvSpPr>
        <p:spPr>
          <a:xfrm>
            <a:off x="3486150" y="762000"/>
            <a:ext cx="81915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004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ub-Slide">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2565787" cy="6858000"/>
          </a:xfrm>
          <a:prstGeom prst="rect">
            <a:avLst/>
          </a:prstGeom>
        </p:spPr>
      </p:pic>
      <p:sp>
        <p:nvSpPr>
          <p:cNvPr id="9" name="Title 1"/>
          <p:cNvSpPr>
            <a:spLocks noGrp="1"/>
          </p:cNvSpPr>
          <p:nvPr>
            <p:ph type="title" hasCustomPrompt="1"/>
          </p:nvPr>
        </p:nvSpPr>
        <p:spPr>
          <a:xfrm>
            <a:off x="217799" y="2453234"/>
            <a:ext cx="2130188" cy="1325563"/>
          </a:xfrm>
          <a:prstGeom prst="rect">
            <a:avLst/>
          </a:prstGeom>
        </p:spPr>
        <p:txBody>
          <a:bodyPr anchor="t" anchorCtr="0">
            <a:normAutofit/>
          </a:bodyPr>
          <a:lstStyle>
            <a:lvl1pPr>
              <a:defRPr sz="2800" b="1" i="0">
                <a:solidFill>
                  <a:schemeClr val="bg1"/>
                </a:solidFill>
                <a:latin typeface="Proxima Nova Semibold" charset="0"/>
                <a:ea typeface="Proxima Nova Semibold" charset="0"/>
                <a:cs typeface="Proxima Nova Semibold" charset="0"/>
              </a:defRPr>
            </a:lvl1pPr>
          </a:lstStyle>
          <a:p>
            <a:r>
              <a:rPr lang="en-CA" noProof="0" dirty="0"/>
              <a:t>Make a concise  point</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0157" y="6366683"/>
            <a:ext cx="961967" cy="204147"/>
          </a:xfrm>
          <a:prstGeom prst="rect">
            <a:avLst/>
          </a:prstGeom>
        </p:spPr>
      </p:pic>
      <p:sp>
        <p:nvSpPr>
          <p:cNvPr id="6" name="Text Placeholder 3"/>
          <p:cNvSpPr>
            <a:spLocks noGrp="1"/>
          </p:cNvSpPr>
          <p:nvPr>
            <p:ph type="body" sz="quarter" idx="10"/>
          </p:nvPr>
        </p:nvSpPr>
        <p:spPr>
          <a:xfrm>
            <a:off x="3390900" y="850900"/>
            <a:ext cx="8115300" cy="51181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59802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254000" y="6365875"/>
            <a:ext cx="690563"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000" smtClean="0">
                <a:solidFill>
                  <a:srgbClr val="898989"/>
                </a:solidFill>
                <a:ea typeface="Calibri" charset="0"/>
                <a:cs typeface="Calibri" charset="0"/>
              </a:defRPr>
            </a:lvl1pPr>
          </a:lstStyle>
          <a:p>
            <a:pPr>
              <a:defRPr/>
            </a:pPr>
            <a:fld id="{D416F738-8894-2C46-A1D5-51E9C5EAD892}" type="slidenum">
              <a:rPr lang="en-US" altLang="x-none"/>
              <a:pPr>
                <a:defRPr/>
              </a:pPr>
              <a:t>‹#›</a:t>
            </a:fld>
            <a:endParaRPr lang="en-US" altLang="x-none"/>
          </a:p>
        </p:txBody>
      </p:sp>
    </p:spTree>
    <p:extLst>
      <p:ext uri="{BB962C8B-B14F-4D97-AF65-F5344CB8AC3E}">
        <p14:creationId xmlns:p14="http://schemas.microsoft.com/office/powerpoint/2010/main" val="1357586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63CCF-E90B-EE44-B387-30528A311117}"/>
              </a:ext>
            </a:extLst>
          </p:cNvPr>
          <p:cNvPicPr>
            <a:picLocks noChangeAspect="1"/>
          </p:cNvPicPr>
          <p:nvPr userDrawn="1"/>
        </p:nvPicPr>
        <p:blipFill>
          <a:blip r:embed="rId2"/>
          <a:stretch>
            <a:fillRect/>
          </a:stretch>
        </p:blipFill>
        <p:spPr>
          <a:xfrm>
            <a:off x="0" y="-1"/>
            <a:ext cx="12192000" cy="6996853"/>
          </a:xfrm>
          <a:prstGeom prst="rect">
            <a:avLst/>
          </a:prstGeom>
        </p:spPr>
      </p:pic>
    </p:spTree>
    <p:extLst>
      <p:ext uri="{BB962C8B-B14F-4D97-AF65-F5344CB8AC3E}">
        <p14:creationId xmlns:p14="http://schemas.microsoft.com/office/powerpoint/2010/main" val="2956051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F109B-AF2E-AC4E-BBD8-F16638544BAB}"/>
              </a:ext>
            </a:extLst>
          </p:cNvPr>
          <p:cNvPicPr>
            <a:picLocks noChangeAspect="1"/>
          </p:cNvPicPr>
          <p:nvPr userDrawn="1"/>
        </p:nvPicPr>
        <p:blipFill>
          <a:blip r:embed="rId2"/>
          <a:stretch>
            <a:fillRect/>
          </a:stretch>
        </p:blipFill>
        <p:spPr>
          <a:xfrm>
            <a:off x="6350" y="0"/>
            <a:ext cx="12179300" cy="6858000"/>
          </a:xfrm>
          <a:prstGeom prst="rect">
            <a:avLst/>
          </a:prstGeom>
        </p:spPr>
      </p:pic>
    </p:spTree>
    <p:extLst>
      <p:ext uri="{BB962C8B-B14F-4D97-AF65-F5344CB8AC3E}">
        <p14:creationId xmlns:p14="http://schemas.microsoft.com/office/powerpoint/2010/main" val="3658460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F109B-AF2E-AC4E-BBD8-F16638544BAB}"/>
              </a:ext>
            </a:extLst>
          </p:cNvPr>
          <p:cNvPicPr>
            <a:picLocks noChangeAspect="1"/>
          </p:cNvPicPr>
          <p:nvPr userDrawn="1"/>
        </p:nvPicPr>
        <p:blipFill>
          <a:blip r:embed="rId2">
            <a:duotone>
              <a:schemeClr val="accent6">
                <a:shade val="45000"/>
                <a:satMod val="135000"/>
              </a:schemeClr>
              <a:prstClr val="white"/>
            </a:duotone>
          </a:blip>
          <a:stretch>
            <a:fillRect/>
          </a:stretch>
        </p:blipFill>
        <p:spPr>
          <a:xfrm>
            <a:off x="6350" y="0"/>
            <a:ext cx="12179300" cy="6858000"/>
          </a:xfrm>
          <a:prstGeom prst="rect">
            <a:avLst/>
          </a:prstGeom>
        </p:spPr>
      </p:pic>
    </p:spTree>
    <p:extLst>
      <p:ext uri="{BB962C8B-B14F-4D97-AF65-F5344CB8AC3E}">
        <p14:creationId xmlns:p14="http://schemas.microsoft.com/office/powerpoint/2010/main" val="18999768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F109B-AF2E-AC4E-BBD8-F16638544BAB}"/>
              </a:ext>
            </a:extLst>
          </p:cNvPr>
          <p:cNvPicPr>
            <a:picLocks noChangeAspect="1"/>
          </p:cNvPicPr>
          <p:nvPr userDrawn="1"/>
        </p:nvPicPr>
        <p:blipFill>
          <a:blip r:embed="rId2">
            <a:duotone>
              <a:prstClr val="black"/>
              <a:srgbClr val="FF0000">
                <a:tint val="45000"/>
                <a:satMod val="400000"/>
              </a:srgbClr>
            </a:duotone>
            <a:extLst>
              <a:ext uri="{BEBA8EAE-BF5A-486C-A8C5-ECC9F3942E4B}">
                <a14:imgProps xmlns:a14="http://schemas.microsoft.com/office/drawing/2010/main">
                  <a14:imgLayer r:embed="rId3">
                    <a14:imgEffect>
                      <a14:saturation sat="0"/>
                    </a14:imgEffect>
                    <a14:imgEffect>
                      <a14:brightnessContrast bright="40000"/>
                    </a14:imgEffect>
                  </a14:imgLayer>
                </a14:imgProps>
              </a:ext>
            </a:extLst>
          </a:blip>
          <a:stretch>
            <a:fillRect/>
          </a:stretch>
        </p:blipFill>
        <p:spPr>
          <a:xfrm>
            <a:off x="6350" y="0"/>
            <a:ext cx="12179300" cy="6858000"/>
          </a:xfrm>
          <a:prstGeom prst="rect">
            <a:avLst/>
          </a:prstGeom>
        </p:spPr>
      </p:pic>
    </p:spTree>
    <p:extLst>
      <p:ext uri="{BB962C8B-B14F-4D97-AF65-F5344CB8AC3E}">
        <p14:creationId xmlns:p14="http://schemas.microsoft.com/office/powerpoint/2010/main" val="497590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End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8F109B-AF2E-AC4E-BBD8-F16638544BAB}"/>
              </a:ext>
            </a:extLst>
          </p:cNvPr>
          <p:cNvPicPr>
            <a:picLocks noChangeAspect="1"/>
          </p:cNvPicPr>
          <p:nvPr userDrawn="1"/>
        </p:nvPicPr>
        <p:blipFill>
          <a:blip r:embed="rId2"/>
          <a:stretch>
            <a:fillRect/>
          </a:stretch>
        </p:blipFill>
        <p:spPr>
          <a:xfrm>
            <a:off x="6350" y="0"/>
            <a:ext cx="12179300" cy="6858000"/>
          </a:xfrm>
          <a:prstGeom prst="rect">
            <a:avLst/>
          </a:prstGeom>
        </p:spPr>
      </p:pic>
    </p:spTree>
    <p:extLst>
      <p:ext uri="{BB962C8B-B14F-4D97-AF65-F5344CB8AC3E}">
        <p14:creationId xmlns:p14="http://schemas.microsoft.com/office/powerpoint/2010/main" val="20195782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788760"/>
      </p:ext>
    </p:extLst>
  </p:cSld>
  <p:clrMap bg1="lt1" tx1="dk1" bg2="lt2" tx2="dk2" accent1="accent1" accent2="accent2" accent3="accent3" accent4="accent4" accent5="accent5" accent6="accent6" hlink="hlink" folHlink="folHlink"/>
  <p:sldLayoutIdLst>
    <p:sldLayoutId id="2147483721" r:id="rId1"/>
    <p:sldLayoutId id="2147483685" r:id="rId2"/>
    <p:sldLayoutId id="2147483707" r:id="rId3"/>
    <p:sldLayoutId id="2147483708" r:id="rId4"/>
    <p:sldLayoutId id="2147483752" r:id="rId5"/>
    <p:sldLayoutId id="2147483710" r:id="rId6"/>
    <p:sldLayoutId id="2147483759" r:id="rId7"/>
    <p:sldLayoutId id="2147483760" r:id="rId8"/>
    <p:sldLayoutId id="2147483761" r:id="rId9"/>
    <p:sldLayoutId id="2147483709" r:id="rId10"/>
    <p:sldLayoutId id="2147483762" r:id="rId11"/>
    <p:sldLayoutId id="2147483704" r:id="rId12"/>
    <p:sldLayoutId id="2147483750" r:id="rId13"/>
    <p:sldLayoutId id="2147483724" r:id="rId14"/>
    <p:sldLayoutId id="2147483723"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743" r:id="rId34"/>
    <p:sldLayoutId id="2147483744" r:id="rId35"/>
    <p:sldLayoutId id="2147483745" r:id="rId36"/>
    <p:sldLayoutId id="2147483746" r:id="rId37"/>
    <p:sldLayoutId id="2147483747" r:id="rId38"/>
    <p:sldLayoutId id="2147483748" r:id="rId39"/>
    <p:sldLayoutId id="2147483749" r:id="rId40"/>
    <p:sldLayoutId id="2147483705" r:id="rId41"/>
    <p:sldLayoutId id="2147483711" r:id="rId42"/>
    <p:sldLayoutId id="2147483714" r:id="rId43"/>
    <p:sldLayoutId id="2147483757" r:id="rId44"/>
    <p:sldLayoutId id="2147483758" r:id="rId4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Proxima Nova Semibold" charset="0"/>
          <a:ea typeface="Proxima Nova Semibold" charset="0"/>
          <a:cs typeface="Proxima Nova Semibold"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Proxima Nova Semibold" charset="0"/>
          <a:ea typeface="Proxima Nova Semibold" charset="0"/>
          <a:cs typeface="Proxima Nova Semibold"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Proxima Nova Semibold" charset="0"/>
          <a:ea typeface="Proxima Nova Semibold" charset="0"/>
          <a:cs typeface="Proxima Nova Semibold"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Proxima Nova Semibold" charset="0"/>
          <a:ea typeface="Proxima Nova Semibold" charset="0"/>
          <a:cs typeface="Proxima Nova Semibold"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Proxima Nova Semibold" charset="0"/>
          <a:ea typeface="Proxima Nova Semibold" charset="0"/>
          <a:cs typeface="Proxima Nova Semibold"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9.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11.xml"/><Relationship Id="rId4" Type="http://schemas.openxmlformats.org/officeDocument/2006/relationships/image" Target="../media/image57.tif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2.xml"/><Relationship Id="rId5" Type="http://schemas.openxmlformats.org/officeDocument/2006/relationships/image" Target="../media/image44.png"/><Relationship Id="rId4" Type="http://schemas.openxmlformats.org/officeDocument/2006/relationships/image" Target="../media/image43.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45.xml"/><Relationship Id="rId4" Type="http://schemas.microsoft.com/office/2007/relationships/hdphoto" Target="../media/hdphoto2.wdp"/></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31206454-hd.mov">
            <a:hlinkClick r:id="" action="ppaction://media"/>
            <a:extLst>
              <a:ext uri="{FF2B5EF4-FFF2-40B4-BE49-F238E27FC236}">
                <a16:creationId xmlns:a16="http://schemas.microsoft.com/office/drawing/2014/main" id="{DDD407C0-DB91-F248-B6E6-30B5C06783D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DB91AFD-57BF-5749-98CB-EAB0E23F1029}"/>
              </a:ext>
            </a:extLst>
          </p:cNvPr>
          <p:cNvSpPr txBox="1"/>
          <p:nvPr/>
        </p:nvSpPr>
        <p:spPr>
          <a:xfrm>
            <a:off x="1626073" y="5389047"/>
            <a:ext cx="3886000" cy="1200329"/>
          </a:xfrm>
          <a:prstGeom prst="rect">
            <a:avLst/>
          </a:prstGeom>
          <a:noFill/>
        </p:spPr>
        <p:txBody>
          <a:bodyPr wrap="none" rtlCol="0">
            <a:spAutoFit/>
          </a:bodyPr>
          <a:lstStyle/>
          <a:p>
            <a:r>
              <a:rPr lang="en-US" dirty="0">
                <a:latin typeface="Proxima Nova" panose="02000506030000020004" pitchFamily="2" charset="0"/>
              </a:rPr>
              <a:t>Derek E. Weeks</a:t>
            </a:r>
          </a:p>
          <a:p>
            <a:r>
              <a:rPr lang="en-US" dirty="0">
                <a:latin typeface="Proxima Nova" panose="02000506030000020004" pitchFamily="2" charset="0"/>
              </a:rPr>
              <a:t>VP and DevOps Advocate, Sonatype</a:t>
            </a:r>
          </a:p>
          <a:p>
            <a:r>
              <a:rPr lang="en-US" dirty="0">
                <a:latin typeface="Proxima Nova" panose="02000506030000020004" pitchFamily="2" charset="0"/>
              </a:rPr>
              <a:t>Co-founder, All Day DevOps</a:t>
            </a:r>
          </a:p>
          <a:p>
            <a:r>
              <a:rPr lang="en-US" dirty="0">
                <a:solidFill>
                  <a:srgbClr val="FF018C"/>
                </a:solidFill>
                <a:latin typeface="Proxima Nova" panose="02000506030000020004" pitchFamily="2" charset="0"/>
              </a:rPr>
              <a:t>@weekstweets</a:t>
            </a:r>
          </a:p>
        </p:txBody>
      </p:sp>
      <p:sp>
        <p:nvSpPr>
          <p:cNvPr id="8" name="Title 1">
            <a:extLst>
              <a:ext uri="{FF2B5EF4-FFF2-40B4-BE49-F238E27FC236}">
                <a16:creationId xmlns:a16="http://schemas.microsoft.com/office/drawing/2014/main" id="{21A89F19-662A-D64C-9B6E-5D22BF196DFC}"/>
              </a:ext>
            </a:extLst>
          </p:cNvPr>
          <p:cNvSpPr txBox="1">
            <a:spLocks/>
          </p:cNvSpPr>
          <p:nvPr/>
        </p:nvSpPr>
        <p:spPr>
          <a:xfrm>
            <a:off x="1587276" y="2617349"/>
            <a:ext cx="10515600" cy="10676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4500"/>
              </a:lnSpc>
            </a:pPr>
            <a:r>
              <a:rPr lang="en-US" sz="4000" b="1" dirty="0">
                <a:latin typeface="Proxima Nova" panose="02000506030000020004" pitchFamily="2" charset="0"/>
              </a:rPr>
              <a:t>Exemplars, Laggards, and Hoarders</a:t>
            </a:r>
          </a:p>
          <a:p>
            <a:pPr>
              <a:lnSpc>
                <a:spcPts val="4500"/>
              </a:lnSpc>
            </a:pPr>
            <a:r>
              <a:rPr lang="en-US" sz="2800" dirty="0">
                <a:latin typeface="Proxima Nova" panose="02000506030000020004" pitchFamily="2" charset="0"/>
              </a:rPr>
              <a:t>A Data-Driven Look at Open Source Software Supply Chains</a:t>
            </a:r>
            <a:endParaRPr lang="en-US" sz="2400" dirty="0">
              <a:latin typeface="Proxima Nova" panose="02000506030000020004" pitchFamily="2" charset="0"/>
            </a:endParaRPr>
          </a:p>
        </p:txBody>
      </p:sp>
    </p:spTree>
    <p:extLst>
      <p:ext uri="{BB962C8B-B14F-4D97-AF65-F5344CB8AC3E}">
        <p14:creationId xmlns:p14="http://schemas.microsoft.com/office/powerpoint/2010/main" val="3380001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1F4D85-D12E-7641-A38E-CBFDE4DD0ADD}"/>
              </a:ext>
            </a:extLst>
          </p:cNvPr>
          <p:cNvSpPr/>
          <p:nvPr/>
        </p:nvSpPr>
        <p:spPr>
          <a:xfrm>
            <a:off x="0" y="0"/>
            <a:ext cx="12192000" cy="6858000"/>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1896A-5F7B-F145-8AAA-BCE9219CD44C}"/>
              </a:ext>
            </a:extLst>
          </p:cNvPr>
          <p:cNvSpPr/>
          <p:nvPr/>
        </p:nvSpPr>
        <p:spPr>
          <a:xfrm>
            <a:off x="0" y="1829541"/>
            <a:ext cx="12192000" cy="3333301"/>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spc="-150" dirty="0">
                <a:solidFill>
                  <a:schemeClr val="bg1"/>
                </a:solidFill>
                <a:latin typeface="Proxima Nova Semibold" panose="02000506030000020004" pitchFamily="2" charset="77"/>
              </a:rPr>
              <a:t>…faster is better</a:t>
            </a:r>
          </a:p>
          <a:p>
            <a:pPr algn="ctr"/>
            <a:r>
              <a:rPr lang="en-US" sz="5400" b="1" spc="-150" dirty="0">
                <a:solidFill>
                  <a:schemeClr val="bg1"/>
                </a:solidFill>
                <a:latin typeface="Proxima Nova Semibold" panose="02000506030000020004" pitchFamily="2" charset="77"/>
              </a:rPr>
              <a:t>for open source?</a:t>
            </a:r>
            <a:endParaRPr lang="en-US" sz="5400" b="1" spc="-150" baseline="30000" dirty="0">
              <a:solidFill>
                <a:schemeClr val="bg1"/>
              </a:solidFill>
              <a:latin typeface="Proxima Nova Semibold" panose="02000506030000020004" pitchFamily="2" charset="77"/>
            </a:endParaRPr>
          </a:p>
        </p:txBody>
      </p:sp>
    </p:spTree>
    <p:extLst>
      <p:ext uri="{BB962C8B-B14F-4D97-AF65-F5344CB8AC3E}">
        <p14:creationId xmlns:p14="http://schemas.microsoft.com/office/powerpoint/2010/main" val="2821957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1F4D85-D12E-7641-A38E-CBFDE4DD0ADD}"/>
              </a:ext>
            </a:extLst>
          </p:cNvPr>
          <p:cNvSpPr/>
          <p:nvPr/>
        </p:nvSpPr>
        <p:spPr>
          <a:xfrm>
            <a:off x="0" y="0"/>
            <a:ext cx="12192000" cy="6858000"/>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1896A-5F7B-F145-8AAA-BCE9219CD44C}"/>
              </a:ext>
            </a:extLst>
          </p:cNvPr>
          <p:cNvSpPr/>
          <p:nvPr/>
        </p:nvSpPr>
        <p:spPr>
          <a:xfrm>
            <a:off x="0" y="1830254"/>
            <a:ext cx="12192000" cy="3339623"/>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spc="-150" dirty="0">
                <a:solidFill>
                  <a:schemeClr val="bg1"/>
                </a:solidFill>
                <a:latin typeface="Proxima Nova Semibold" panose="02000506030000020004" pitchFamily="2" charset="77"/>
              </a:rPr>
              <a:t>How do you pick </a:t>
            </a:r>
            <a:br>
              <a:rPr lang="en-US" sz="5400" b="1" spc="-150" dirty="0">
                <a:solidFill>
                  <a:schemeClr val="bg1"/>
                </a:solidFill>
                <a:latin typeface="Proxima Nova Semibold" panose="02000506030000020004" pitchFamily="2" charset="77"/>
              </a:rPr>
            </a:br>
            <a:r>
              <a:rPr lang="en-US" sz="5400" b="1" spc="-150" dirty="0">
                <a:solidFill>
                  <a:schemeClr val="bg1"/>
                </a:solidFill>
                <a:latin typeface="Proxima Nova Semibold" panose="02000506030000020004" pitchFamily="2" charset="77"/>
              </a:rPr>
              <a:t>the best suppliers?</a:t>
            </a:r>
          </a:p>
        </p:txBody>
      </p:sp>
    </p:spTree>
    <p:extLst>
      <p:ext uri="{BB962C8B-B14F-4D97-AF65-F5344CB8AC3E}">
        <p14:creationId xmlns:p14="http://schemas.microsoft.com/office/powerpoint/2010/main" val="613104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386850"/>
            <a:ext cx="12191999" cy="584775"/>
          </a:xfrm>
          <a:prstGeom prst="rect">
            <a:avLst/>
          </a:prstGeom>
          <a:noFill/>
        </p:spPr>
        <p:txBody>
          <a:bodyPr wrap="square" rtlCol="0">
            <a:spAutoFit/>
          </a:bodyPr>
          <a:lstStyle/>
          <a:p>
            <a:pPr algn="ctr"/>
            <a:r>
              <a:rPr lang="en-US" sz="3200" b="1" dirty="0">
                <a:latin typeface="Proxima Nova" panose="02000506030000020004" pitchFamily="2" charset="0"/>
              </a:rPr>
              <a:t>Two Different Worlds</a:t>
            </a:r>
            <a:endParaRPr lang="en-US" sz="3200" b="1" baseline="30000" dirty="0">
              <a:latin typeface="Proxima Nova" panose="02000506030000020004" pitchFamily="2" charset="0"/>
            </a:endParaRPr>
          </a:p>
        </p:txBody>
      </p:sp>
      <p:graphicFrame>
        <p:nvGraphicFramePr>
          <p:cNvPr id="6" name="Table 5">
            <a:extLst>
              <a:ext uri="{FF2B5EF4-FFF2-40B4-BE49-F238E27FC236}">
                <a16:creationId xmlns:a16="http://schemas.microsoft.com/office/drawing/2014/main" id="{B4003E42-2C6A-5F49-82C2-5ABF3B047CBF}"/>
              </a:ext>
            </a:extLst>
          </p:cNvPr>
          <p:cNvGraphicFramePr>
            <a:graphicFrameLocks noGrp="1"/>
          </p:cNvGraphicFramePr>
          <p:nvPr>
            <p:extLst>
              <p:ext uri="{D42A27DB-BD31-4B8C-83A1-F6EECF244321}">
                <p14:modId xmlns:p14="http://schemas.microsoft.com/office/powerpoint/2010/main" val="6574838"/>
              </p:ext>
            </p:extLst>
          </p:nvPr>
        </p:nvGraphicFramePr>
        <p:xfrm>
          <a:off x="1143000" y="2353394"/>
          <a:ext cx="9982200" cy="1950720"/>
        </p:xfrm>
        <a:graphic>
          <a:graphicData uri="http://schemas.openxmlformats.org/drawingml/2006/table">
            <a:tbl>
              <a:tblPr firstRow="1" bandRow="1">
                <a:tableStyleId>{5A111915-BE36-4E01-A7E5-04B1672EAD32}</a:tableStyleId>
              </a:tblPr>
              <a:tblGrid>
                <a:gridCol w="4991100">
                  <a:extLst>
                    <a:ext uri="{9D8B030D-6E8A-4147-A177-3AD203B41FA5}">
                      <a16:colId xmlns:a16="http://schemas.microsoft.com/office/drawing/2014/main" val="2894463618"/>
                    </a:ext>
                  </a:extLst>
                </a:gridCol>
                <a:gridCol w="4991100">
                  <a:extLst>
                    <a:ext uri="{9D8B030D-6E8A-4147-A177-3AD203B41FA5}">
                      <a16:colId xmlns:a16="http://schemas.microsoft.com/office/drawing/2014/main" val="3321885675"/>
                    </a:ext>
                  </a:extLst>
                </a:gridCol>
              </a:tblGrid>
              <a:tr h="487680">
                <a:tc>
                  <a:txBody>
                    <a:bodyPr/>
                    <a:lstStyle/>
                    <a:p>
                      <a:r>
                        <a:rPr lang="en-US" sz="2400" b="1" i="0" u="none" dirty="0">
                          <a:latin typeface="Proxima Nova" panose="02000506030000020004" pitchFamily="2" charset="0"/>
                        </a:rPr>
                        <a:t>Enterprise</a:t>
                      </a:r>
                    </a:p>
                  </a:txBody>
                  <a:tcPr/>
                </a:tc>
                <a:tc>
                  <a:txBody>
                    <a:bodyPr/>
                    <a:lstStyle/>
                    <a:p>
                      <a:r>
                        <a:rPr lang="en-US" sz="2400" b="1" u="none" dirty="0">
                          <a:latin typeface="Proxima Nova" panose="02000506030000020004" pitchFamily="2" charset="0"/>
                        </a:rPr>
                        <a:t>Open Source</a:t>
                      </a:r>
                    </a:p>
                  </a:txBody>
                  <a:tcPr/>
                </a:tc>
                <a:extLst>
                  <a:ext uri="{0D108BD9-81ED-4DB2-BD59-A6C34878D82A}">
                    <a16:rowId xmlns:a16="http://schemas.microsoft.com/office/drawing/2014/main" val="342429405"/>
                  </a:ext>
                </a:extLst>
              </a:tr>
              <a:tr h="487680">
                <a:tc>
                  <a:txBody>
                    <a:bodyPr/>
                    <a:lstStyle/>
                    <a:p>
                      <a:r>
                        <a:rPr lang="en-US" sz="2400" dirty="0">
                          <a:latin typeface="Proxima Nova" panose="02000506030000020004" pitchFamily="2" charset="0"/>
                        </a:rPr>
                        <a:t>Multiple deploys per day</a:t>
                      </a:r>
                    </a:p>
                  </a:txBody>
                  <a:tcPr/>
                </a:tc>
                <a:tc>
                  <a:txBody>
                    <a:bodyPr/>
                    <a:lstStyle/>
                    <a:p>
                      <a:r>
                        <a:rPr lang="en-US" sz="2400" dirty="0">
                          <a:latin typeface="Proxima Nova" panose="02000506030000020004" pitchFamily="2" charset="0"/>
                        </a:rPr>
                        <a:t>Versioned releases</a:t>
                      </a:r>
                    </a:p>
                  </a:txBody>
                  <a:tcPr/>
                </a:tc>
                <a:extLst>
                  <a:ext uri="{0D108BD9-81ED-4DB2-BD59-A6C34878D82A}">
                    <a16:rowId xmlns:a16="http://schemas.microsoft.com/office/drawing/2014/main" val="3929280098"/>
                  </a:ext>
                </a:extLst>
              </a:tr>
              <a:tr h="487680">
                <a:tc>
                  <a:txBody>
                    <a:bodyPr/>
                    <a:lstStyle/>
                    <a:p>
                      <a:r>
                        <a:rPr lang="en-US" sz="2400" dirty="0">
                          <a:latin typeface="Proxima Nova" panose="02000506030000020004" pitchFamily="2" charset="0"/>
                        </a:rPr>
                        <a:t>Consistent development team</a:t>
                      </a:r>
                    </a:p>
                  </a:txBody>
                  <a:tcPr/>
                </a:tc>
                <a:tc>
                  <a:txBody>
                    <a:bodyPr/>
                    <a:lstStyle/>
                    <a:p>
                      <a:r>
                        <a:rPr lang="en-US" sz="2400" dirty="0">
                          <a:latin typeface="Proxima Nova" panose="02000506030000020004" pitchFamily="2" charset="0"/>
                        </a:rPr>
                        <a:t>Fluid group of developers</a:t>
                      </a:r>
                    </a:p>
                  </a:txBody>
                  <a:tcPr/>
                </a:tc>
                <a:extLst>
                  <a:ext uri="{0D108BD9-81ED-4DB2-BD59-A6C34878D82A}">
                    <a16:rowId xmlns:a16="http://schemas.microsoft.com/office/drawing/2014/main" val="4253235472"/>
                  </a:ext>
                </a:extLst>
              </a:tr>
              <a:tr h="487680">
                <a:tc>
                  <a:txBody>
                    <a:bodyPr/>
                    <a:lstStyle/>
                    <a:p>
                      <a:r>
                        <a:rPr lang="en-US" sz="2400" dirty="0">
                          <a:latin typeface="Proxima Nova" panose="02000506030000020004" pitchFamily="2" charset="0"/>
                        </a:rPr>
                        <a:t>Predictable, well-resourced</a:t>
                      </a:r>
                    </a:p>
                  </a:txBody>
                  <a:tcPr/>
                </a:tc>
                <a:tc>
                  <a:txBody>
                    <a:bodyPr/>
                    <a:lstStyle/>
                    <a:p>
                      <a:r>
                        <a:rPr lang="en-US" sz="2400" dirty="0">
                          <a:latin typeface="Proxima Nova" panose="02000506030000020004" pitchFamily="2" charset="0"/>
                        </a:rPr>
                        <a:t>Variable resource availability</a:t>
                      </a:r>
                    </a:p>
                  </a:txBody>
                  <a:tcPr/>
                </a:tc>
                <a:extLst>
                  <a:ext uri="{0D108BD9-81ED-4DB2-BD59-A6C34878D82A}">
                    <a16:rowId xmlns:a16="http://schemas.microsoft.com/office/drawing/2014/main" val="251119805"/>
                  </a:ext>
                </a:extLst>
              </a:tr>
            </a:tbl>
          </a:graphicData>
        </a:graphic>
      </p:graphicFrame>
      <p:sp>
        <p:nvSpPr>
          <p:cNvPr id="5" name="TextBox 145">
            <a:extLst>
              <a:ext uri="{FF2B5EF4-FFF2-40B4-BE49-F238E27FC236}">
                <a16:creationId xmlns:a16="http://schemas.microsoft.com/office/drawing/2014/main" id="{ACA6FE9F-F516-3C4D-80C3-CF9600BC4364}"/>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Tree>
    <p:extLst>
      <p:ext uri="{BB962C8B-B14F-4D97-AF65-F5344CB8AC3E}">
        <p14:creationId xmlns:p14="http://schemas.microsoft.com/office/powerpoint/2010/main" val="2825124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386850"/>
            <a:ext cx="12191999" cy="584775"/>
          </a:xfrm>
          <a:prstGeom prst="rect">
            <a:avLst/>
          </a:prstGeom>
          <a:noFill/>
        </p:spPr>
        <p:txBody>
          <a:bodyPr wrap="square" rtlCol="0">
            <a:spAutoFit/>
          </a:bodyPr>
          <a:lstStyle/>
          <a:p>
            <a:pPr algn="ctr"/>
            <a:r>
              <a:rPr lang="en-US" sz="3200" b="1" dirty="0">
                <a:latin typeface="Proxima Nova" panose="02000506030000020004" pitchFamily="2" charset="0"/>
              </a:rPr>
              <a:t>With Similar Metrics</a:t>
            </a:r>
            <a:endParaRPr lang="en-US" sz="3200" b="1" baseline="30000" dirty="0">
              <a:latin typeface="Proxima Nova" panose="02000506030000020004" pitchFamily="2" charset="0"/>
            </a:endParaRPr>
          </a:p>
        </p:txBody>
      </p:sp>
      <p:graphicFrame>
        <p:nvGraphicFramePr>
          <p:cNvPr id="6" name="Table 5">
            <a:extLst>
              <a:ext uri="{FF2B5EF4-FFF2-40B4-BE49-F238E27FC236}">
                <a16:creationId xmlns:a16="http://schemas.microsoft.com/office/drawing/2014/main" id="{B4003E42-2C6A-5F49-82C2-5ABF3B047CBF}"/>
              </a:ext>
            </a:extLst>
          </p:cNvPr>
          <p:cNvGraphicFramePr>
            <a:graphicFrameLocks noGrp="1"/>
          </p:cNvGraphicFramePr>
          <p:nvPr>
            <p:extLst>
              <p:ext uri="{D42A27DB-BD31-4B8C-83A1-F6EECF244321}">
                <p14:modId xmlns:p14="http://schemas.microsoft.com/office/powerpoint/2010/main" val="2623511991"/>
              </p:ext>
            </p:extLst>
          </p:nvPr>
        </p:nvGraphicFramePr>
        <p:xfrm>
          <a:off x="1168400" y="2373714"/>
          <a:ext cx="9926320" cy="1950720"/>
        </p:xfrm>
        <a:graphic>
          <a:graphicData uri="http://schemas.openxmlformats.org/drawingml/2006/table">
            <a:tbl>
              <a:tblPr firstRow="1" bandRow="1">
                <a:tableStyleId>{5A111915-BE36-4E01-A7E5-04B1672EAD32}</a:tableStyleId>
              </a:tblPr>
              <a:tblGrid>
                <a:gridCol w="4963160">
                  <a:extLst>
                    <a:ext uri="{9D8B030D-6E8A-4147-A177-3AD203B41FA5}">
                      <a16:colId xmlns:a16="http://schemas.microsoft.com/office/drawing/2014/main" val="2894463618"/>
                    </a:ext>
                  </a:extLst>
                </a:gridCol>
                <a:gridCol w="4963160">
                  <a:extLst>
                    <a:ext uri="{9D8B030D-6E8A-4147-A177-3AD203B41FA5}">
                      <a16:colId xmlns:a16="http://schemas.microsoft.com/office/drawing/2014/main" val="3321885675"/>
                    </a:ext>
                  </a:extLst>
                </a:gridCol>
              </a:tblGrid>
              <a:tr h="487680">
                <a:tc>
                  <a:txBody>
                    <a:bodyPr/>
                    <a:lstStyle/>
                    <a:p>
                      <a:r>
                        <a:rPr lang="en-US" sz="2400" u="none" dirty="0">
                          <a:latin typeface="Proxima Nova" panose="02000506030000020004" pitchFamily="2" charset="0"/>
                        </a:rPr>
                        <a:t>Enterprise</a:t>
                      </a:r>
                    </a:p>
                  </a:txBody>
                  <a:tcPr/>
                </a:tc>
                <a:tc>
                  <a:txBody>
                    <a:bodyPr/>
                    <a:lstStyle/>
                    <a:p>
                      <a:r>
                        <a:rPr lang="en-US" sz="2400" u="none" dirty="0">
                          <a:latin typeface="Proxima Nova" panose="02000506030000020004" pitchFamily="2" charset="0"/>
                        </a:rPr>
                        <a:t>Open Source</a:t>
                      </a:r>
                    </a:p>
                  </a:txBody>
                  <a:tcPr/>
                </a:tc>
                <a:extLst>
                  <a:ext uri="{0D108BD9-81ED-4DB2-BD59-A6C34878D82A}">
                    <a16:rowId xmlns:a16="http://schemas.microsoft.com/office/drawing/2014/main" val="342429405"/>
                  </a:ext>
                </a:extLst>
              </a:tr>
              <a:tr h="4876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latin typeface="Proxima Nova" panose="02000506030000020004" pitchFamily="2" charset="0"/>
                        </a:rPr>
                        <a:t>Deployment Frequency</a:t>
                      </a:r>
                    </a:p>
                  </a:txBody>
                  <a:tcPr/>
                </a:tc>
                <a:tc>
                  <a:txBody>
                    <a:bodyPr/>
                    <a:lstStyle/>
                    <a:p>
                      <a:r>
                        <a:rPr lang="en-US" sz="2400" b="0" dirty="0">
                          <a:latin typeface="Proxima Nova" panose="02000506030000020004" pitchFamily="2" charset="0"/>
                        </a:rPr>
                        <a:t>Release Frequency</a:t>
                      </a:r>
                    </a:p>
                  </a:txBody>
                  <a:tcPr/>
                </a:tc>
                <a:extLst>
                  <a:ext uri="{0D108BD9-81ED-4DB2-BD59-A6C34878D82A}">
                    <a16:rowId xmlns:a16="http://schemas.microsoft.com/office/drawing/2014/main" val="3929280098"/>
                  </a:ext>
                </a:extLst>
              </a:tr>
              <a:tr h="487680">
                <a:tc>
                  <a:txBody>
                    <a:bodyPr/>
                    <a:lstStyle/>
                    <a:p>
                      <a:r>
                        <a:rPr lang="en-US" sz="2400" b="0" dirty="0">
                          <a:latin typeface="Proxima Nova" panose="02000506030000020004" pitchFamily="2" charset="0"/>
                        </a:rPr>
                        <a:t>Organizational Performance</a:t>
                      </a:r>
                    </a:p>
                  </a:txBody>
                  <a:tcPr/>
                </a:tc>
                <a:tc>
                  <a:txBody>
                    <a:bodyPr/>
                    <a:lstStyle/>
                    <a:p>
                      <a:r>
                        <a:rPr lang="en-US" sz="2400" b="0" dirty="0">
                          <a:latin typeface="Proxima Nova" panose="02000506030000020004" pitchFamily="2" charset="0"/>
                        </a:rPr>
                        <a:t>Popularity</a:t>
                      </a:r>
                    </a:p>
                  </a:txBody>
                  <a:tcPr/>
                </a:tc>
                <a:extLst>
                  <a:ext uri="{0D108BD9-81ED-4DB2-BD59-A6C34878D82A}">
                    <a16:rowId xmlns:a16="http://schemas.microsoft.com/office/drawing/2014/main" val="251119805"/>
                  </a:ext>
                </a:extLst>
              </a:tr>
              <a:tr h="487680">
                <a:tc>
                  <a:txBody>
                    <a:bodyPr/>
                    <a:lstStyle/>
                    <a:p>
                      <a:r>
                        <a:rPr lang="en-US" sz="2400" b="0" dirty="0">
                          <a:latin typeface="Proxima Nova" panose="02000506030000020004" pitchFamily="2" charset="0"/>
                        </a:rPr>
                        <a:t>Mean Time to Restore</a:t>
                      </a:r>
                    </a:p>
                  </a:txBody>
                  <a:tcPr/>
                </a:tc>
                <a:tc>
                  <a:txBody>
                    <a:bodyPr/>
                    <a:lstStyle/>
                    <a:p>
                      <a:r>
                        <a:rPr lang="en-US" sz="2400" b="0" dirty="0">
                          <a:latin typeface="Proxima Nova" panose="02000506030000020004" pitchFamily="2" charset="0"/>
                        </a:rPr>
                        <a:t>Time to Remediate Vulnerabilities</a:t>
                      </a:r>
                    </a:p>
                  </a:txBody>
                  <a:tcPr/>
                </a:tc>
                <a:extLst>
                  <a:ext uri="{0D108BD9-81ED-4DB2-BD59-A6C34878D82A}">
                    <a16:rowId xmlns:a16="http://schemas.microsoft.com/office/drawing/2014/main" val="1084182012"/>
                  </a:ext>
                </a:extLst>
              </a:tr>
            </a:tbl>
          </a:graphicData>
        </a:graphic>
      </p:graphicFrame>
      <p:sp>
        <p:nvSpPr>
          <p:cNvPr id="5" name="TextBox 145">
            <a:extLst>
              <a:ext uri="{FF2B5EF4-FFF2-40B4-BE49-F238E27FC236}">
                <a16:creationId xmlns:a16="http://schemas.microsoft.com/office/drawing/2014/main" id="{ACA6FE9F-F516-3C4D-80C3-CF9600BC4364}"/>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Tree>
    <p:extLst>
      <p:ext uri="{BB962C8B-B14F-4D97-AF65-F5344CB8AC3E}">
        <p14:creationId xmlns:p14="http://schemas.microsoft.com/office/powerpoint/2010/main" val="2708983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386850"/>
            <a:ext cx="12191999" cy="584775"/>
          </a:xfrm>
          <a:prstGeom prst="rect">
            <a:avLst/>
          </a:prstGeom>
          <a:noFill/>
        </p:spPr>
        <p:txBody>
          <a:bodyPr wrap="square" rtlCol="0">
            <a:spAutoFit/>
          </a:bodyPr>
          <a:lstStyle/>
          <a:p>
            <a:pPr algn="ctr"/>
            <a:r>
              <a:rPr lang="en-US" sz="3200" b="1" dirty="0">
                <a:latin typeface="Proxima Nova" panose="02000506030000020004" pitchFamily="2" charset="0"/>
              </a:rPr>
              <a:t>With Similar Metrics</a:t>
            </a:r>
            <a:endParaRPr lang="en-US" sz="3200" b="1" baseline="30000" dirty="0">
              <a:latin typeface="Proxima Nova" panose="02000506030000020004" pitchFamily="2" charset="0"/>
            </a:endParaRPr>
          </a:p>
        </p:txBody>
      </p:sp>
      <p:graphicFrame>
        <p:nvGraphicFramePr>
          <p:cNvPr id="6" name="Table 5">
            <a:extLst>
              <a:ext uri="{FF2B5EF4-FFF2-40B4-BE49-F238E27FC236}">
                <a16:creationId xmlns:a16="http://schemas.microsoft.com/office/drawing/2014/main" id="{B4003E42-2C6A-5F49-82C2-5ABF3B047CBF}"/>
              </a:ext>
            </a:extLst>
          </p:cNvPr>
          <p:cNvGraphicFramePr>
            <a:graphicFrameLocks noGrp="1"/>
          </p:cNvGraphicFramePr>
          <p:nvPr>
            <p:extLst>
              <p:ext uri="{D42A27DB-BD31-4B8C-83A1-F6EECF244321}">
                <p14:modId xmlns:p14="http://schemas.microsoft.com/office/powerpoint/2010/main" val="1161695121"/>
              </p:ext>
            </p:extLst>
          </p:nvPr>
        </p:nvGraphicFramePr>
        <p:xfrm>
          <a:off x="1168400" y="2373714"/>
          <a:ext cx="9926320" cy="1950720"/>
        </p:xfrm>
        <a:graphic>
          <a:graphicData uri="http://schemas.openxmlformats.org/drawingml/2006/table">
            <a:tbl>
              <a:tblPr firstRow="1" bandRow="1">
                <a:tableStyleId>{5A111915-BE36-4E01-A7E5-04B1672EAD32}</a:tableStyleId>
              </a:tblPr>
              <a:tblGrid>
                <a:gridCol w="4963160">
                  <a:extLst>
                    <a:ext uri="{9D8B030D-6E8A-4147-A177-3AD203B41FA5}">
                      <a16:colId xmlns:a16="http://schemas.microsoft.com/office/drawing/2014/main" val="2894463618"/>
                    </a:ext>
                  </a:extLst>
                </a:gridCol>
                <a:gridCol w="4963160">
                  <a:extLst>
                    <a:ext uri="{9D8B030D-6E8A-4147-A177-3AD203B41FA5}">
                      <a16:colId xmlns:a16="http://schemas.microsoft.com/office/drawing/2014/main" val="3321885675"/>
                    </a:ext>
                  </a:extLst>
                </a:gridCol>
              </a:tblGrid>
              <a:tr h="487680">
                <a:tc>
                  <a:txBody>
                    <a:bodyPr/>
                    <a:lstStyle/>
                    <a:p>
                      <a:r>
                        <a:rPr lang="en-US" sz="2400" u="none" dirty="0">
                          <a:latin typeface="Proxima Nova" panose="02000506030000020004" pitchFamily="2" charset="0"/>
                        </a:rPr>
                        <a:t>Enterprise</a:t>
                      </a:r>
                    </a:p>
                  </a:txBody>
                  <a:tcPr/>
                </a:tc>
                <a:tc>
                  <a:txBody>
                    <a:bodyPr/>
                    <a:lstStyle/>
                    <a:p>
                      <a:r>
                        <a:rPr lang="en-US" sz="2400" u="none" dirty="0">
                          <a:latin typeface="Proxima Nova" panose="02000506030000020004" pitchFamily="2" charset="0"/>
                        </a:rPr>
                        <a:t>Open Source</a:t>
                      </a:r>
                    </a:p>
                  </a:txBody>
                  <a:tcPr/>
                </a:tc>
                <a:extLst>
                  <a:ext uri="{0D108BD9-81ED-4DB2-BD59-A6C34878D82A}">
                    <a16:rowId xmlns:a16="http://schemas.microsoft.com/office/drawing/2014/main" val="342429405"/>
                  </a:ext>
                </a:extLst>
              </a:tr>
              <a:tr h="4876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latin typeface="Proxima Nova" panose="02000506030000020004" pitchFamily="2" charset="0"/>
                        </a:rPr>
                        <a:t>Deployment Frequency</a:t>
                      </a:r>
                    </a:p>
                  </a:txBody>
                  <a:tcPr/>
                </a:tc>
                <a:tc>
                  <a:txBody>
                    <a:bodyPr/>
                    <a:lstStyle/>
                    <a:p>
                      <a:r>
                        <a:rPr lang="en-US" sz="2400" b="1" dirty="0">
                          <a:latin typeface="Proxima Nova" panose="02000506030000020004" pitchFamily="2" charset="0"/>
                        </a:rPr>
                        <a:t>Release Frequency</a:t>
                      </a:r>
                    </a:p>
                  </a:txBody>
                  <a:tcPr/>
                </a:tc>
                <a:extLst>
                  <a:ext uri="{0D108BD9-81ED-4DB2-BD59-A6C34878D82A}">
                    <a16:rowId xmlns:a16="http://schemas.microsoft.com/office/drawing/2014/main" val="3929280098"/>
                  </a:ext>
                </a:extLst>
              </a:tr>
              <a:tr h="487680">
                <a:tc>
                  <a:txBody>
                    <a:bodyPr/>
                    <a:lstStyle/>
                    <a:p>
                      <a:r>
                        <a:rPr lang="en-US" sz="2400" b="1" dirty="0">
                          <a:latin typeface="Proxima Nova" panose="02000506030000020004" pitchFamily="2" charset="0"/>
                        </a:rPr>
                        <a:t>Organizational Performance</a:t>
                      </a:r>
                    </a:p>
                  </a:txBody>
                  <a:tcPr/>
                </a:tc>
                <a:tc>
                  <a:txBody>
                    <a:bodyPr/>
                    <a:lstStyle/>
                    <a:p>
                      <a:r>
                        <a:rPr lang="en-US" sz="2400" b="1" dirty="0">
                          <a:latin typeface="Proxima Nova" panose="02000506030000020004" pitchFamily="2" charset="0"/>
                        </a:rPr>
                        <a:t>Popularity</a:t>
                      </a:r>
                    </a:p>
                  </a:txBody>
                  <a:tcPr/>
                </a:tc>
                <a:extLst>
                  <a:ext uri="{0D108BD9-81ED-4DB2-BD59-A6C34878D82A}">
                    <a16:rowId xmlns:a16="http://schemas.microsoft.com/office/drawing/2014/main" val="251119805"/>
                  </a:ext>
                </a:extLst>
              </a:tr>
              <a:tr h="487680">
                <a:tc>
                  <a:txBody>
                    <a:bodyPr/>
                    <a:lstStyle/>
                    <a:p>
                      <a:r>
                        <a:rPr lang="en-US" sz="2400" dirty="0">
                          <a:latin typeface="Proxima Nova" panose="02000506030000020004" pitchFamily="2" charset="0"/>
                        </a:rPr>
                        <a:t>Mean Time to Restore</a:t>
                      </a:r>
                    </a:p>
                  </a:txBody>
                  <a:tcPr/>
                </a:tc>
                <a:tc>
                  <a:txBody>
                    <a:bodyPr/>
                    <a:lstStyle/>
                    <a:p>
                      <a:r>
                        <a:rPr lang="en-US" sz="2400" dirty="0">
                          <a:latin typeface="Proxima Nova" panose="02000506030000020004" pitchFamily="2" charset="0"/>
                        </a:rPr>
                        <a:t>Time to Remediate Vulnerabilities</a:t>
                      </a:r>
                    </a:p>
                  </a:txBody>
                  <a:tcPr/>
                </a:tc>
                <a:extLst>
                  <a:ext uri="{0D108BD9-81ED-4DB2-BD59-A6C34878D82A}">
                    <a16:rowId xmlns:a16="http://schemas.microsoft.com/office/drawing/2014/main" val="1084182012"/>
                  </a:ext>
                </a:extLst>
              </a:tr>
            </a:tbl>
          </a:graphicData>
        </a:graphic>
      </p:graphicFrame>
      <p:sp>
        <p:nvSpPr>
          <p:cNvPr id="5" name="TextBox 145">
            <a:extLst>
              <a:ext uri="{FF2B5EF4-FFF2-40B4-BE49-F238E27FC236}">
                <a16:creationId xmlns:a16="http://schemas.microsoft.com/office/drawing/2014/main" id="{ACA6FE9F-F516-3C4D-80C3-CF9600BC4364}"/>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Tree>
    <p:extLst>
      <p:ext uri="{BB962C8B-B14F-4D97-AF65-F5344CB8AC3E}">
        <p14:creationId xmlns:p14="http://schemas.microsoft.com/office/powerpoint/2010/main" val="9269934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5">
            <a:extLst>
              <a:ext uri="{FF2B5EF4-FFF2-40B4-BE49-F238E27FC236}">
                <a16:creationId xmlns:a16="http://schemas.microsoft.com/office/drawing/2014/main" id="{EB55E8EC-231C-F04B-A2F8-498DD17F03F2}"/>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grpSp>
        <p:nvGrpSpPr>
          <p:cNvPr id="2" name="Group 1">
            <a:extLst>
              <a:ext uri="{FF2B5EF4-FFF2-40B4-BE49-F238E27FC236}">
                <a16:creationId xmlns:a16="http://schemas.microsoft.com/office/drawing/2014/main" id="{DB68D73E-4B6D-6142-AE9D-6D665717AF4D}"/>
              </a:ext>
            </a:extLst>
          </p:cNvPr>
          <p:cNvGrpSpPr/>
          <p:nvPr/>
        </p:nvGrpSpPr>
        <p:grpSpPr>
          <a:xfrm>
            <a:off x="1919236" y="663191"/>
            <a:ext cx="8279843" cy="5132196"/>
            <a:chOff x="1426866" y="643094"/>
            <a:chExt cx="8279843" cy="5132196"/>
          </a:xfrm>
        </p:grpSpPr>
        <p:pic>
          <p:nvPicPr>
            <p:cNvPr id="6" name="Picture 5">
              <a:extLst>
                <a:ext uri="{FF2B5EF4-FFF2-40B4-BE49-F238E27FC236}">
                  <a16:creationId xmlns:a16="http://schemas.microsoft.com/office/drawing/2014/main" id="{2F8576C1-B3CB-6145-B32D-4C33DFF609C9}"/>
                </a:ext>
              </a:extLst>
            </p:cNvPr>
            <p:cNvPicPr>
              <a:picLocks noChangeAspect="1"/>
            </p:cNvPicPr>
            <p:nvPr/>
          </p:nvPicPr>
          <p:blipFill>
            <a:blip r:embed="rId3"/>
            <a:stretch>
              <a:fillRect/>
            </a:stretch>
          </p:blipFill>
          <p:spPr>
            <a:xfrm>
              <a:off x="1455895" y="643094"/>
              <a:ext cx="8250814" cy="5132196"/>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8A302204-57EA-E044-845C-7CB383BF5215}"/>
                </a:ext>
              </a:extLst>
            </p:cNvPr>
            <p:cNvPicPr>
              <a:picLocks noChangeAspect="1"/>
            </p:cNvPicPr>
            <p:nvPr/>
          </p:nvPicPr>
          <p:blipFill rotWithShape="1">
            <a:blip r:embed="rId4"/>
            <a:srcRect l="6034"/>
            <a:stretch/>
          </p:blipFill>
          <p:spPr>
            <a:xfrm>
              <a:off x="1426866" y="783772"/>
              <a:ext cx="7386657" cy="4845093"/>
            </a:xfrm>
            <a:prstGeom prst="rect">
              <a:avLst/>
            </a:prstGeom>
          </p:spPr>
        </p:pic>
      </p:grpSp>
    </p:spTree>
    <p:extLst>
      <p:ext uri="{BB962C8B-B14F-4D97-AF65-F5344CB8AC3E}">
        <p14:creationId xmlns:p14="http://schemas.microsoft.com/office/powerpoint/2010/main" val="3395001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B4003E42-2C6A-5F49-82C2-5ABF3B047CBF}"/>
              </a:ext>
            </a:extLst>
          </p:cNvPr>
          <p:cNvGraphicFramePr>
            <a:graphicFrameLocks noGrp="1"/>
          </p:cNvGraphicFramePr>
          <p:nvPr>
            <p:extLst>
              <p:ext uri="{D42A27DB-BD31-4B8C-83A1-F6EECF244321}">
                <p14:modId xmlns:p14="http://schemas.microsoft.com/office/powerpoint/2010/main" val="2626640713"/>
              </p:ext>
            </p:extLst>
          </p:nvPr>
        </p:nvGraphicFramePr>
        <p:xfrm>
          <a:off x="2180492" y="1307459"/>
          <a:ext cx="8598122" cy="4389120"/>
        </p:xfrm>
        <a:graphic>
          <a:graphicData uri="http://schemas.openxmlformats.org/drawingml/2006/table">
            <a:tbl>
              <a:tblPr firstRow="1" bandRow="1">
                <a:tableStyleId>{5A111915-BE36-4E01-A7E5-04B1672EAD32}</a:tableStyleId>
              </a:tblPr>
              <a:tblGrid>
                <a:gridCol w="3700096">
                  <a:extLst>
                    <a:ext uri="{9D8B030D-6E8A-4147-A177-3AD203B41FA5}">
                      <a16:colId xmlns:a16="http://schemas.microsoft.com/office/drawing/2014/main" val="2894463618"/>
                    </a:ext>
                  </a:extLst>
                </a:gridCol>
                <a:gridCol w="4898026">
                  <a:extLst>
                    <a:ext uri="{9D8B030D-6E8A-4147-A177-3AD203B41FA5}">
                      <a16:colId xmlns:a16="http://schemas.microsoft.com/office/drawing/2014/main" val="3321885675"/>
                    </a:ext>
                  </a:extLst>
                </a:gridCol>
              </a:tblGrid>
              <a:tr h="487680">
                <a:tc>
                  <a:txBody>
                    <a:bodyPr/>
                    <a:lstStyle/>
                    <a:p>
                      <a:r>
                        <a:rPr lang="en-US" sz="1800" u="none" dirty="0">
                          <a:latin typeface="Proxima Nova" panose="02000506030000020004" pitchFamily="2" charset="0"/>
                        </a:rPr>
                        <a:t>Attributes</a:t>
                      </a:r>
                      <a:endParaRPr lang="en-US" sz="1800" b="0" u="none" dirty="0">
                        <a:solidFill>
                          <a:schemeClr val="bg1"/>
                        </a:solidFill>
                        <a:latin typeface="Proxima Nova" panose="02000506030000020004" pitchFamily="2" charset="0"/>
                      </a:endParaRPr>
                    </a:p>
                  </a:txBody>
                  <a:tcPr/>
                </a:tc>
                <a:tc>
                  <a:txBody>
                    <a:bodyPr/>
                    <a:lstStyle/>
                    <a:p>
                      <a:r>
                        <a:rPr lang="en-US" sz="1800" u="none" dirty="0">
                          <a:latin typeface="Proxima Nova" panose="02000506030000020004" pitchFamily="2" charset="0"/>
                        </a:rPr>
                        <a:t>Measure</a:t>
                      </a:r>
                      <a:endParaRPr lang="en-US" sz="1800" b="0" u="none" dirty="0">
                        <a:solidFill>
                          <a:schemeClr val="bg1"/>
                        </a:solidFill>
                        <a:latin typeface="Proxima Nova" panose="02000506030000020004" pitchFamily="2" charset="0"/>
                      </a:endParaRPr>
                    </a:p>
                  </a:txBody>
                  <a:tcPr/>
                </a:tc>
                <a:extLst>
                  <a:ext uri="{0D108BD9-81ED-4DB2-BD59-A6C34878D82A}">
                    <a16:rowId xmlns:a16="http://schemas.microsoft.com/office/drawing/2014/main" val="3481153068"/>
                  </a:ext>
                </a:extLst>
              </a:tr>
              <a:tr h="487680">
                <a:tc>
                  <a:txBody>
                    <a:bodyPr/>
                    <a:lstStyle/>
                    <a:p>
                      <a:r>
                        <a:rPr lang="en-US" sz="1800" u="none" dirty="0">
                          <a:latin typeface="Proxima Nova" panose="02000506030000020004" pitchFamily="2" charset="0"/>
                        </a:rPr>
                        <a:t>Popularity</a:t>
                      </a:r>
                      <a:endParaRPr lang="en-US" sz="1800" b="0" u="none" dirty="0">
                        <a:latin typeface="Proxima Nova" panose="02000506030000020004" pitchFamily="2" charset="0"/>
                      </a:endParaRPr>
                    </a:p>
                  </a:txBody>
                  <a:tcPr/>
                </a:tc>
                <a:tc>
                  <a:txBody>
                    <a:bodyPr/>
                    <a:lstStyle/>
                    <a:p>
                      <a:r>
                        <a:rPr lang="en-US" sz="1800" u="none" dirty="0">
                          <a:latin typeface="Proxima Nova" panose="02000506030000020004" pitchFamily="2" charset="0"/>
                        </a:rPr>
                        <a:t>Avg. daily Central Repository downloads</a:t>
                      </a:r>
                      <a:endParaRPr lang="en-US" sz="1800" b="0" u="none" dirty="0">
                        <a:latin typeface="Proxima Nova" panose="02000506030000020004" pitchFamily="2" charset="0"/>
                      </a:endParaRPr>
                    </a:p>
                  </a:txBody>
                  <a:tcPr/>
                </a:tc>
                <a:extLst>
                  <a:ext uri="{0D108BD9-81ED-4DB2-BD59-A6C34878D82A}">
                    <a16:rowId xmlns:a16="http://schemas.microsoft.com/office/drawing/2014/main" val="342429405"/>
                  </a:ext>
                </a:extLst>
              </a:tr>
              <a:tr h="4876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Proxima Nova" panose="02000506030000020004" pitchFamily="2" charset="0"/>
                        </a:rPr>
                        <a:t>Size of Team</a:t>
                      </a:r>
                      <a:endParaRPr lang="en-US" sz="1800" b="0" dirty="0">
                        <a:solidFill>
                          <a:schemeClr val="tx1"/>
                        </a:solidFill>
                        <a:latin typeface="Proxima Nova" panose="02000506030000020004" pitchFamily="2" charset="0"/>
                      </a:endParaRPr>
                    </a:p>
                  </a:txBody>
                  <a:tcPr/>
                </a:tc>
                <a:tc>
                  <a:txBody>
                    <a:bodyPr/>
                    <a:lstStyle/>
                    <a:p>
                      <a:r>
                        <a:rPr lang="en-US" sz="1800" dirty="0">
                          <a:latin typeface="Proxima Nova" panose="02000506030000020004" pitchFamily="2" charset="0"/>
                        </a:rPr>
                        <a:t>Avg. unique monthly contributors</a:t>
                      </a:r>
                      <a:endParaRPr lang="en-US" sz="1800" b="0" dirty="0">
                        <a:solidFill>
                          <a:schemeClr val="tx1"/>
                        </a:solidFill>
                        <a:latin typeface="Proxima Nova" panose="02000506030000020004" pitchFamily="2" charset="0"/>
                      </a:endParaRPr>
                    </a:p>
                  </a:txBody>
                  <a:tcPr/>
                </a:tc>
                <a:extLst>
                  <a:ext uri="{0D108BD9-81ED-4DB2-BD59-A6C34878D82A}">
                    <a16:rowId xmlns:a16="http://schemas.microsoft.com/office/drawing/2014/main" val="3929280098"/>
                  </a:ext>
                </a:extLst>
              </a:tr>
              <a:tr h="487680">
                <a:tc>
                  <a:txBody>
                    <a:bodyPr/>
                    <a:lstStyle/>
                    <a:p>
                      <a:r>
                        <a:rPr lang="en-US" sz="1800" dirty="0">
                          <a:latin typeface="Proxima Nova" panose="02000506030000020004" pitchFamily="2" charset="0"/>
                        </a:rPr>
                        <a:t>Development Speed</a:t>
                      </a:r>
                      <a:endParaRPr lang="en-US" sz="1800" b="0" dirty="0">
                        <a:solidFill>
                          <a:schemeClr val="tx1"/>
                        </a:solidFill>
                        <a:latin typeface="Proxima Nova" panose="02000506030000020004" pitchFamily="2" charset="0"/>
                      </a:endParaRPr>
                    </a:p>
                  </a:txBody>
                  <a:tcPr/>
                </a:tc>
                <a:tc>
                  <a:txBody>
                    <a:bodyPr/>
                    <a:lstStyle/>
                    <a:p>
                      <a:r>
                        <a:rPr lang="en-US" sz="1800" dirty="0">
                          <a:latin typeface="Proxima Nova" panose="02000506030000020004" pitchFamily="2" charset="0"/>
                        </a:rPr>
                        <a:t>Avg. commits per month</a:t>
                      </a:r>
                      <a:endParaRPr lang="en-US" sz="1800" b="0" dirty="0">
                        <a:solidFill>
                          <a:schemeClr val="tx1"/>
                        </a:solidFill>
                        <a:latin typeface="Proxima Nova" panose="02000506030000020004" pitchFamily="2" charset="0"/>
                      </a:endParaRPr>
                    </a:p>
                  </a:txBody>
                  <a:tcPr/>
                </a:tc>
                <a:extLst>
                  <a:ext uri="{0D108BD9-81ED-4DB2-BD59-A6C34878D82A}">
                    <a16:rowId xmlns:a16="http://schemas.microsoft.com/office/drawing/2014/main" val="4253235472"/>
                  </a:ext>
                </a:extLst>
              </a:tr>
              <a:tr h="487680">
                <a:tc>
                  <a:txBody>
                    <a:bodyPr/>
                    <a:lstStyle/>
                    <a:p>
                      <a:r>
                        <a:rPr lang="en-US" sz="1800" dirty="0">
                          <a:latin typeface="Proxima Nova" panose="02000506030000020004" pitchFamily="2" charset="0"/>
                        </a:rPr>
                        <a:t>Release Speed</a:t>
                      </a:r>
                      <a:endParaRPr lang="en-US" sz="1800" b="0" dirty="0">
                        <a:solidFill>
                          <a:schemeClr val="tx1"/>
                        </a:solidFill>
                        <a:latin typeface="Proxima Nova" panose="02000506030000020004" pitchFamily="2" charset="0"/>
                      </a:endParaRPr>
                    </a:p>
                  </a:txBody>
                  <a:tcPr/>
                </a:tc>
                <a:tc>
                  <a:txBody>
                    <a:bodyPr/>
                    <a:lstStyle/>
                    <a:p>
                      <a:r>
                        <a:rPr lang="en-US" sz="1800" dirty="0">
                          <a:latin typeface="Proxima Nova" panose="02000506030000020004" pitchFamily="2" charset="0"/>
                        </a:rPr>
                        <a:t>Avg. period between releases</a:t>
                      </a:r>
                      <a:endParaRPr lang="en-US" sz="1800" b="0" dirty="0">
                        <a:solidFill>
                          <a:schemeClr val="tx1"/>
                        </a:solidFill>
                        <a:latin typeface="Proxima Nova" panose="02000506030000020004" pitchFamily="2" charset="0"/>
                      </a:endParaRPr>
                    </a:p>
                  </a:txBody>
                  <a:tcPr/>
                </a:tc>
                <a:extLst>
                  <a:ext uri="{0D108BD9-81ED-4DB2-BD59-A6C34878D82A}">
                    <a16:rowId xmlns:a16="http://schemas.microsoft.com/office/drawing/2014/main" val="251119805"/>
                  </a:ext>
                </a:extLst>
              </a:tr>
              <a:tr h="487680">
                <a:tc>
                  <a:txBody>
                    <a:bodyPr/>
                    <a:lstStyle/>
                    <a:p>
                      <a:r>
                        <a:rPr lang="en-US" sz="1800" dirty="0">
                          <a:latin typeface="Proxima Nova" panose="02000506030000020004" pitchFamily="2" charset="0"/>
                        </a:rPr>
                        <a:t>Presence of CI</a:t>
                      </a:r>
                      <a:endParaRPr lang="en-US" sz="1800" b="0" dirty="0">
                        <a:latin typeface="Proxima Nova" panose="02000506030000020004" pitchFamily="2" charset="0"/>
                      </a:endParaRPr>
                    </a:p>
                  </a:txBody>
                  <a:tcPr/>
                </a:tc>
                <a:tc>
                  <a:txBody>
                    <a:bodyPr/>
                    <a:lstStyle/>
                    <a:p>
                      <a:r>
                        <a:rPr lang="en-US" sz="1800" dirty="0">
                          <a:latin typeface="Proxima Nova" panose="02000506030000020004" pitchFamily="2" charset="0"/>
                        </a:rPr>
                        <a:t>Presence of popular cloud CI systems</a:t>
                      </a:r>
                      <a:endParaRPr lang="en-US" sz="1800" b="0" dirty="0">
                        <a:latin typeface="Proxima Nova" panose="02000506030000020004" pitchFamily="2" charset="0"/>
                      </a:endParaRPr>
                    </a:p>
                  </a:txBody>
                  <a:tcPr/>
                </a:tc>
                <a:extLst>
                  <a:ext uri="{0D108BD9-81ED-4DB2-BD59-A6C34878D82A}">
                    <a16:rowId xmlns:a16="http://schemas.microsoft.com/office/drawing/2014/main" val="2133182272"/>
                  </a:ext>
                </a:extLst>
              </a:tr>
              <a:tr h="487680">
                <a:tc>
                  <a:txBody>
                    <a:bodyPr/>
                    <a:lstStyle/>
                    <a:p>
                      <a:r>
                        <a:rPr lang="en-US" sz="1800" dirty="0">
                          <a:latin typeface="Proxima Nova" panose="02000506030000020004" pitchFamily="2" charset="0"/>
                        </a:rPr>
                        <a:t>Foundation Support</a:t>
                      </a:r>
                      <a:endParaRPr lang="en-US" sz="1800" b="0" dirty="0">
                        <a:latin typeface="Proxima Nova" panose="02000506030000020004" pitchFamily="2" charset="0"/>
                      </a:endParaRPr>
                    </a:p>
                  </a:txBody>
                  <a:tcPr/>
                </a:tc>
                <a:tc>
                  <a:txBody>
                    <a:bodyPr/>
                    <a:lstStyle/>
                    <a:p>
                      <a:r>
                        <a:rPr lang="en-US" sz="1800" dirty="0">
                          <a:latin typeface="Proxima Nova" panose="02000506030000020004" pitchFamily="2" charset="0"/>
                        </a:rPr>
                        <a:t>Associated with an open source foundation</a:t>
                      </a:r>
                      <a:endParaRPr lang="en-US" sz="1800" b="0" dirty="0">
                        <a:latin typeface="Proxima Nova" panose="02000506030000020004" pitchFamily="2" charset="0"/>
                      </a:endParaRPr>
                    </a:p>
                  </a:txBody>
                  <a:tcPr/>
                </a:tc>
                <a:extLst>
                  <a:ext uri="{0D108BD9-81ED-4DB2-BD59-A6C34878D82A}">
                    <a16:rowId xmlns:a16="http://schemas.microsoft.com/office/drawing/2014/main" val="1558376798"/>
                  </a:ext>
                </a:extLst>
              </a:tr>
              <a:tr h="487680">
                <a:tc>
                  <a:txBody>
                    <a:bodyPr/>
                    <a:lstStyle/>
                    <a:p>
                      <a:r>
                        <a:rPr lang="en-US" sz="1800" dirty="0">
                          <a:latin typeface="Proxima Nova" panose="02000506030000020004" pitchFamily="2" charset="0"/>
                        </a:rPr>
                        <a:t>Security</a:t>
                      </a:r>
                      <a:endParaRPr lang="en-US" sz="1800" b="0" dirty="0">
                        <a:solidFill>
                          <a:schemeClr val="accent1">
                            <a:lumMod val="75000"/>
                          </a:schemeClr>
                        </a:solidFill>
                        <a:latin typeface="Proxima Nova" panose="02000506030000020004" pitchFamily="2" charset="0"/>
                      </a:endParaRPr>
                    </a:p>
                  </a:txBody>
                  <a:tcPr/>
                </a:tc>
                <a:tc>
                  <a:txBody>
                    <a:bodyPr/>
                    <a:lstStyle/>
                    <a:p>
                      <a:r>
                        <a:rPr lang="en-US" sz="1800" dirty="0">
                          <a:latin typeface="Proxima Nova" panose="02000506030000020004" pitchFamily="2" charset="0"/>
                        </a:rPr>
                        <a:t>More complicated</a:t>
                      </a:r>
                      <a:endParaRPr lang="en-US" sz="1800" b="0" dirty="0">
                        <a:solidFill>
                          <a:schemeClr val="accent1">
                            <a:lumMod val="75000"/>
                          </a:schemeClr>
                        </a:solidFill>
                        <a:latin typeface="Proxima Nova" panose="02000506030000020004" pitchFamily="2" charset="0"/>
                      </a:endParaRPr>
                    </a:p>
                  </a:txBody>
                  <a:tcPr/>
                </a:tc>
                <a:extLst>
                  <a:ext uri="{0D108BD9-81ED-4DB2-BD59-A6C34878D82A}">
                    <a16:rowId xmlns:a16="http://schemas.microsoft.com/office/drawing/2014/main" val="1905757867"/>
                  </a:ext>
                </a:extLst>
              </a:tr>
              <a:tr h="487680">
                <a:tc>
                  <a:txBody>
                    <a:bodyPr/>
                    <a:lstStyle/>
                    <a:p>
                      <a:r>
                        <a:rPr lang="en-US" sz="1800" dirty="0">
                          <a:latin typeface="Proxima Nova" panose="02000506030000020004" pitchFamily="2" charset="0"/>
                        </a:rPr>
                        <a:t>Update Speed</a:t>
                      </a:r>
                      <a:endParaRPr lang="en-US" sz="1800" b="0" dirty="0">
                        <a:solidFill>
                          <a:schemeClr val="accent1">
                            <a:lumMod val="75000"/>
                          </a:schemeClr>
                        </a:solidFill>
                        <a:latin typeface="Proxima Nova" panose="02000506030000020004" pitchFamily="2" charset="0"/>
                      </a:endParaRPr>
                    </a:p>
                  </a:txBody>
                  <a:tcPr/>
                </a:tc>
                <a:tc>
                  <a:txBody>
                    <a:bodyPr/>
                    <a:lstStyle/>
                    <a:p>
                      <a:r>
                        <a:rPr lang="en-US" sz="1800" dirty="0">
                          <a:latin typeface="Proxima Nova" panose="02000506030000020004" pitchFamily="2" charset="0"/>
                        </a:rPr>
                        <a:t>More complicated</a:t>
                      </a:r>
                      <a:endParaRPr lang="en-US" sz="1800" b="0" dirty="0">
                        <a:solidFill>
                          <a:schemeClr val="accent1">
                            <a:lumMod val="75000"/>
                          </a:schemeClr>
                        </a:solidFill>
                        <a:latin typeface="Proxima Nova" panose="02000506030000020004" pitchFamily="2" charset="0"/>
                      </a:endParaRPr>
                    </a:p>
                  </a:txBody>
                  <a:tcPr/>
                </a:tc>
                <a:extLst>
                  <a:ext uri="{0D108BD9-81ED-4DB2-BD59-A6C34878D82A}">
                    <a16:rowId xmlns:a16="http://schemas.microsoft.com/office/drawing/2014/main" val="1913648269"/>
                  </a:ext>
                </a:extLst>
              </a:tr>
            </a:tbl>
          </a:graphicData>
        </a:graphic>
      </p:graphicFrame>
      <p:sp>
        <p:nvSpPr>
          <p:cNvPr id="5" name="TextBox 145">
            <a:extLst>
              <a:ext uri="{FF2B5EF4-FFF2-40B4-BE49-F238E27FC236}">
                <a16:creationId xmlns:a16="http://schemas.microsoft.com/office/drawing/2014/main" id="{ACA6FE9F-F516-3C4D-80C3-CF9600BC4364}"/>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Tree>
    <p:extLst>
      <p:ext uri="{BB962C8B-B14F-4D97-AF65-F5344CB8AC3E}">
        <p14:creationId xmlns:p14="http://schemas.microsoft.com/office/powerpoint/2010/main" val="601781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sp>
        <p:nvSpPr>
          <p:cNvPr id="4" name="TextBox 3">
            <a:extLst>
              <a:ext uri="{FF2B5EF4-FFF2-40B4-BE49-F238E27FC236}">
                <a16:creationId xmlns:a16="http://schemas.microsoft.com/office/drawing/2014/main" id="{DBCDABCF-5DAB-B248-B831-CC9D6C36EC4E}"/>
              </a:ext>
            </a:extLst>
          </p:cNvPr>
          <p:cNvSpPr txBox="1"/>
          <p:nvPr/>
        </p:nvSpPr>
        <p:spPr>
          <a:xfrm>
            <a:off x="1" y="1832142"/>
            <a:ext cx="12191999" cy="1508105"/>
          </a:xfrm>
          <a:prstGeom prst="rect">
            <a:avLst/>
          </a:prstGeom>
          <a:noFill/>
        </p:spPr>
        <p:txBody>
          <a:bodyPr wrap="square" rtlCol="0">
            <a:spAutoFit/>
          </a:bodyPr>
          <a:lstStyle/>
          <a:p>
            <a:pPr algn="ctr"/>
            <a:r>
              <a:rPr lang="en-US" sz="3200" b="1" dirty="0">
                <a:solidFill>
                  <a:schemeClr val="bg1"/>
                </a:solidFill>
                <a:latin typeface="Proxima Nova" panose="02000506030000020004" pitchFamily="2" charset="0"/>
              </a:rPr>
              <a:t>Hypothesis 1</a:t>
            </a:r>
          </a:p>
          <a:p>
            <a:pPr algn="ctr"/>
            <a:r>
              <a:rPr lang="en-US" sz="3200" b="1" dirty="0">
                <a:solidFill>
                  <a:schemeClr val="bg1"/>
                </a:solidFill>
                <a:latin typeface="Proxima Nova" panose="02000506030000020004" pitchFamily="2" charset="0"/>
              </a:rPr>
              <a:t> </a:t>
            </a:r>
          </a:p>
          <a:p>
            <a:pPr algn="ctr"/>
            <a:r>
              <a:rPr lang="en-US" sz="2800" dirty="0">
                <a:solidFill>
                  <a:schemeClr val="bg1"/>
                </a:solidFill>
                <a:latin typeface="Proxima Nova" panose="02000506030000020004" pitchFamily="2" charset="0"/>
              </a:rPr>
              <a:t>Projects that release frequently have better outcomes. ︎ </a:t>
            </a:r>
            <a:endParaRPr lang="en-US" sz="3200" b="1" baseline="30000" dirty="0">
              <a:solidFill>
                <a:srgbClr val="58B57B"/>
              </a:solidFill>
              <a:latin typeface="Proxima Nova" panose="02000506030000020004" pitchFamily="2" charset="0"/>
            </a:endParaRPr>
          </a:p>
        </p:txBody>
      </p:sp>
    </p:spTree>
    <p:extLst>
      <p:ext uri="{BB962C8B-B14F-4D97-AF65-F5344CB8AC3E}">
        <p14:creationId xmlns:p14="http://schemas.microsoft.com/office/powerpoint/2010/main" val="2463327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sp>
        <p:nvSpPr>
          <p:cNvPr id="7" name="TextBox 6">
            <a:extLst>
              <a:ext uri="{FF2B5EF4-FFF2-40B4-BE49-F238E27FC236}">
                <a16:creationId xmlns:a16="http://schemas.microsoft.com/office/drawing/2014/main" id="{6E47E108-8044-034C-A32E-AFF3D6B3D928}"/>
              </a:ext>
            </a:extLst>
          </p:cNvPr>
          <p:cNvSpPr txBox="1"/>
          <p:nvPr/>
        </p:nvSpPr>
        <p:spPr>
          <a:xfrm>
            <a:off x="1" y="1832142"/>
            <a:ext cx="12191999" cy="2369880"/>
          </a:xfrm>
          <a:prstGeom prst="rect">
            <a:avLst/>
          </a:prstGeom>
          <a:noFill/>
        </p:spPr>
        <p:txBody>
          <a:bodyPr wrap="square" rtlCol="0">
            <a:spAutoFit/>
          </a:bodyPr>
          <a:lstStyle/>
          <a:p>
            <a:pPr algn="ctr"/>
            <a:r>
              <a:rPr lang="en-US" sz="3200" b="1" dirty="0">
                <a:solidFill>
                  <a:schemeClr val="bg1"/>
                </a:solidFill>
                <a:latin typeface="Proxima Nova" panose="02000506030000020004" pitchFamily="2" charset="0"/>
              </a:rPr>
              <a:t>Hypothesis 1</a:t>
            </a:r>
          </a:p>
          <a:p>
            <a:pPr algn="ctr"/>
            <a:r>
              <a:rPr lang="en-US" sz="3200" b="1" dirty="0">
                <a:solidFill>
                  <a:schemeClr val="bg1"/>
                </a:solidFill>
                <a:latin typeface="Proxima Nova" panose="02000506030000020004" pitchFamily="2" charset="0"/>
              </a:rPr>
              <a:t> </a:t>
            </a:r>
          </a:p>
          <a:p>
            <a:pPr algn="ctr"/>
            <a:r>
              <a:rPr lang="en-US" sz="2800" dirty="0">
                <a:solidFill>
                  <a:schemeClr val="bg1"/>
                </a:solidFill>
                <a:latin typeface="Proxima Nova" panose="02000506030000020004" pitchFamily="2" charset="0"/>
              </a:rPr>
              <a:t>Projects that release frequently have better outcomes. ︎ </a:t>
            </a:r>
            <a:br>
              <a:rPr lang="en-US" sz="2800" dirty="0">
                <a:solidFill>
                  <a:schemeClr val="bg1"/>
                </a:solidFill>
                <a:latin typeface="Proxima Nova" panose="02000506030000020004" pitchFamily="2" charset="0"/>
              </a:rPr>
            </a:br>
            <a:endParaRPr lang="en-US" sz="2800" dirty="0">
              <a:solidFill>
                <a:schemeClr val="bg1"/>
              </a:solidFill>
              <a:latin typeface="Proxima Nova" panose="02000506030000020004" pitchFamily="2" charset="0"/>
            </a:endParaRPr>
          </a:p>
          <a:p>
            <a:pPr algn="ctr"/>
            <a:r>
              <a:rPr lang="en-US" sz="2800" b="1" spc="300" dirty="0">
                <a:solidFill>
                  <a:schemeClr val="bg1"/>
                </a:solidFill>
                <a:latin typeface="Proxima Nova Semibold" panose="02000506030000020004" pitchFamily="2" charset="77"/>
              </a:rPr>
              <a:t>(VALIDATED)</a:t>
            </a:r>
          </a:p>
        </p:txBody>
      </p:sp>
    </p:spTree>
    <p:extLst>
      <p:ext uri="{BB962C8B-B14F-4D97-AF65-F5344CB8AC3E}">
        <p14:creationId xmlns:p14="http://schemas.microsoft.com/office/powerpoint/2010/main" val="3335812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00EA5D-67EB-5644-B224-5654B83FC127}"/>
              </a:ext>
            </a:extLst>
          </p:cNvPr>
          <p:cNvSpPr txBox="1"/>
          <p:nvPr/>
        </p:nvSpPr>
        <p:spPr>
          <a:xfrm>
            <a:off x="0" y="1844420"/>
            <a:ext cx="12192000" cy="2514150"/>
          </a:xfrm>
          <a:prstGeom prst="rect">
            <a:avLst/>
          </a:prstGeom>
          <a:noFill/>
        </p:spPr>
        <p:txBody>
          <a:bodyPr wrap="square" rtlCol="0">
            <a:spAutoFit/>
          </a:bodyPr>
          <a:lstStyle/>
          <a:p>
            <a:pPr algn="ctr"/>
            <a:r>
              <a:rPr lang="en-US" sz="3200" b="1" dirty="0">
                <a:solidFill>
                  <a:schemeClr val="bg1"/>
                </a:solidFill>
                <a:latin typeface="Proxima Nova" panose="02000506030000020004" pitchFamily="2" charset="0"/>
              </a:rPr>
              <a:t>Projects that release frequently:</a:t>
            </a:r>
          </a:p>
          <a:p>
            <a:pPr algn="ctr"/>
            <a:endParaRPr lang="en-US" sz="3200" b="1" baseline="30000" dirty="0">
              <a:solidFill>
                <a:schemeClr val="bg1"/>
              </a:solidFill>
              <a:latin typeface="Proxima Nova" panose="02000506030000020004" pitchFamily="2" charset="0"/>
            </a:endParaRPr>
          </a:p>
          <a:p>
            <a:pPr algn="ctr">
              <a:lnSpc>
                <a:spcPct val="150000"/>
              </a:lnSpc>
            </a:pPr>
            <a:r>
              <a:rPr lang="en-US" sz="2400" i="1" dirty="0">
                <a:solidFill>
                  <a:schemeClr val="bg1"/>
                </a:solidFill>
                <a:latin typeface="Proxima Nova" panose="02000506030000020004" pitchFamily="2" charset="0"/>
              </a:rPr>
              <a:t>are 5x more popular.</a:t>
            </a:r>
          </a:p>
          <a:p>
            <a:pPr algn="ctr">
              <a:lnSpc>
                <a:spcPct val="150000"/>
              </a:lnSpc>
            </a:pPr>
            <a:r>
              <a:rPr lang="en-US" sz="2400" i="1" dirty="0">
                <a:solidFill>
                  <a:schemeClr val="bg1"/>
                </a:solidFill>
                <a:latin typeface="Proxima Nova" panose="02000506030000020004" pitchFamily="2" charset="0"/>
              </a:rPr>
              <a:t>attract 79% more developers.</a:t>
            </a:r>
          </a:p>
          <a:p>
            <a:pPr algn="ctr">
              <a:lnSpc>
                <a:spcPct val="150000"/>
              </a:lnSpc>
            </a:pPr>
            <a:r>
              <a:rPr lang="en-US" sz="2400" i="1" dirty="0">
                <a:solidFill>
                  <a:schemeClr val="bg1"/>
                </a:solidFill>
                <a:latin typeface="Proxima Nova" panose="02000506030000020004" pitchFamily="2" charset="0"/>
              </a:rPr>
              <a:t>have 12% greater foundation support rates.</a:t>
            </a:r>
            <a:endParaRPr lang="en-US" sz="3200" b="1" baseline="30000" dirty="0">
              <a:solidFill>
                <a:schemeClr val="bg1"/>
              </a:solidFill>
              <a:latin typeface="Proxima Nova" panose="02000506030000020004" pitchFamily="2" charset="0"/>
            </a:endParaRPr>
          </a:p>
        </p:txBody>
      </p:sp>
      <p:sp>
        <p:nvSpPr>
          <p:cNvPr id="4" name="TextBox 145">
            <a:extLst>
              <a:ext uri="{FF2B5EF4-FFF2-40B4-BE49-F238E27FC236}">
                <a16:creationId xmlns:a16="http://schemas.microsoft.com/office/drawing/2014/main" id="{008ADB58-57C1-2A4F-B00C-B907F6C2EBE7}"/>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spTree>
    <p:extLst>
      <p:ext uri="{BB962C8B-B14F-4D97-AF65-F5344CB8AC3E}">
        <p14:creationId xmlns:p14="http://schemas.microsoft.com/office/powerpoint/2010/main" val="961906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1F4D85-D12E-7641-A38E-CBFDE4DD0ADD}"/>
              </a:ext>
            </a:extLst>
          </p:cNvPr>
          <p:cNvSpPr/>
          <p:nvPr/>
        </p:nvSpPr>
        <p:spPr>
          <a:xfrm>
            <a:off x="0" y="0"/>
            <a:ext cx="12192000" cy="6858000"/>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1896A-5F7B-F145-8AAA-BCE9219CD44C}"/>
              </a:ext>
            </a:extLst>
          </p:cNvPr>
          <p:cNvSpPr/>
          <p:nvPr/>
        </p:nvSpPr>
        <p:spPr>
          <a:xfrm>
            <a:off x="0" y="1699818"/>
            <a:ext cx="12192000" cy="3310759"/>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spc="-150" dirty="0">
                <a:solidFill>
                  <a:schemeClr val="bg1"/>
                </a:solidFill>
                <a:latin typeface="Proxima Nova Semibold" panose="02000506030000020004" pitchFamily="2" charset="77"/>
              </a:rPr>
              <a:t>…once it ceases to </a:t>
            </a:r>
          </a:p>
          <a:p>
            <a:pPr algn="ctr"/>
            <a:r>
              <a:rPr lang="en-US" sz="5400" b="1" spc="-150" dirty="0">
                <a:solidFill>
                  <a:schemeClr val="bg1"/>
                </a:solidFill>
                <a:latin typeface="Proxima Nova Semibold" panose="02000506030000020004" pitchFamily="2" charset="77"/>
              </a:rPr>
              <a:t>sacrifice quality for speed </a:t>
            </a:r>
            <a:endParaRPr lang="en-US" sz="4000" b="1" spc="-150" dirty="0">
              <a:solidFill>
                <a:schemeClr val="bg1"/>
              </a:solidFill>
              <a:latin typeface="Proxima Nova Semibold" panose="02000506030000020004" pitchFamily="2" charset="77"/>
            </a:endParaRPr>
          </a:p>
        </p:txBody>
      </p:sp>
      <p:sp>
        <p:nvSpPr>
          <p:cNvPr id="2" name="TextBox 1">
            <a:extLst>
              <a:ext uri="{FF2B5EF4-FFF2-40B4-BE49-F238E27FC236}">
                <a16:creationId xmlns:a16="http://schemas.microsoft.com/office/drawing/2014/main" id="{F95A2253-A6B4-604F-A89D-3C0EF308F0CA}"/>
              </a:ext>
            </a:extLst>
          </p:cNvPr>
          <p:cNvSpPr txBox="1"/>
          <p:nvPr/>
        </p:nvSpPr>
        <p:spPr>
          <a:xfrm>
            <a:off x="9181932" y="6525346"/>
            <a:ext cx="2884123" cy="261610"/>
          </a:xfrm>
          <a:prstGeom prst="rect">
            <a:avLst/>
          </a:prstGeom>
          <a:noFill/>
        </p:spPr>
        <p:txBody>
          <a:bodyPr wrap="none" rtlCol="0">
            <a:spAutoFit/>
          </a:bodyPr>
          <a:lstStyle/>
          <a:p>
            <a:r>
              <a:rPr lang="en-US" sz="1100" spc="300" dirty="0">
                <a:solidFill>
                  <a:schemeClr val="bg1"/>
                </a:solidFill>
                <a:latin typeface="Proxima Nova" panose="02000506030000020004" pitchFamily="2" charset="0"/>
              </a:rPr>
              <a:t>CREDIT: NEIL BEYERSDORF </a:t>
            </a:r>
          </a:p>
        </p:txBody>
      </p:sp>
    </p:spTree>
    <p:extLst>
      <p:ext uri="{BB962C8B-B14F-4D97-AF65-F5344CB8AC3E}">
        <p14:creationId xmlns:p14="http://schemas.microsoft.com/office/powerpoint/2010/main" val="1928841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386850"/>
            <a:ext cx="12191999" cy="584775"/>
          </a:xfrm>
          <a:prstGeom prst="rect">
            <a:avLst/>
          </a:prstGeom>
          <a:noFill/>
        </p:spPr>
        <p:txBody>
          <a:bodyPr wrap="square" rtlCol="0">
            <a:spAutoFit/>
          </a:bodyPr>
          <a:lstStyle/>
          <a:p>
            <a:pPr algn="ctr"/>
            <a:r>
              <a:rPr lang="en-US" sz="3200" b="1" dirty="0">
                <a:latin typeface="Proxima Nova" panose="02000506030000020004" pitchFamily="2" charset="0"/>
              </a:rPr>
              <a:t>With Similar Metrics</a:t>
            </a:r>
            <a:endParaRPr lang="en-US" sz="3200" b="1" baseline="30000" dirty="0">
              <a:latin typeface="Proxima Nova" panose="02000506030000020004" pitchFamily="2" charset="0"/>
            </a:endParaRPr>
          </a:p>
        </p:txBody>
      </p:sp>
      <p:graphicFrame>
        <p:nvGraphicFramePr>
          <p:cNvPr id="6" name="Table 5">
            <a:extLst>
              <a:ext uri="{FF2B5EF4-FFF2-40B4-BE49-F238E27FC236}">
                <a16:creationId xmlns:a16="http://schemas.microsoft.com/office/drawing/2014/main" id="{B4003E42-2C6A-5F49-82C2-5ABF3B047CBF}"/>
              </a:ext>
            </a:extLst>
          </p:cNvPr>
          <p:cNvGraphicFramePr>
            <a:graphicFrameLocks noGrp="1"/>
          </p:cNvGraphicFramePr>
          <p:nvPr>
            <p:extLst>
              <p:ext uri="{D42A27DB-BD31-4B8C-83A1-F6EECF244321}">
                <p14:modId xmlns:p14="http://schemas.microsoft.com/office/powerpoint/2010/main" val="3050189381"/>
              </p:ext>
            </p:extLst>
          </p:nvPr>
        </p:nvGraphicFramePr>
        <p:xfrm>
          <a:off x="1168400" y="2373714"/>
          <a:ext cx="9926320" cy="1950720"/>
        </p:xfrm>
        <a:graphic>
          <a:graphicData uri="http://schemas.openxmlformats.org/drawingml/2006/table">
            <a:tbl>
              <a:tblPr firstRow="1" bandRow="1">
                <a:tableStyleId>{5A111915-BE36-4E01-A7E5-04B1672EAD32}</a:tableStyleId>
              </a:tblPr>
              <a:tblGrid>
                <a:gridCol w="4963160">
                  <a:extLst>
                    <a:ext uri="{9D8B030D-6E8A-4147-A177-3AD203B41FA5}">
                      <a16:colId xmlns:a16="http://schemas.microsoft.com/office/drawing/2014/main" val="2894463618"/>
                    </a:ext>
                  </a:extLst>
                </a:gridCol>
                <a:gridCol w="4963160">
                  <a:extLst>
                    <a:ext uri="{9D8B030D-6E8A-4147-A177-3AD203B41FA5}">
                      <a16:colId xmlns:a16="http://schemas.microsoft.com/office/drawing/2014/main" val="3321885675"/>
                    </a:ext>
                  </a:extLst>
                </a:gridCol>
              </a:tblGrid>
              <a:tr h="487680">
                <a:tc>
                  <a:txBody>
                    <a:bodyPr/>
                    <a:lstStyle/>
                    <a:p>
                      <a:r>
                        <a:rPr lang="en-US" sz="2400" u="none" dirty="0">
                          <a:latin typeface="Proxima Nova" panose="02000506030000020004" pitchFamily="2" charset="0"/>
                        </a:rPr>
                        <a:t>Enterprise</a:t>
                      </a:r>
                    </a:p>
                  </a:txBody>
                  <a:tcPr/>
                </a:tc>
                <a:tc>
                  <a:txBody>
                    <a:bodyPr/>
                    <a:lstStyle/>
                    <a:p>
                      <a:r>
                        <a:rPr lang="en-US" sz="2400" u="none" dirty="0">
                          <a:latin typeface="Proxima Nova" panose="02000506030000020004" pitchFamily="2" charset="0"/>
                        </a:rPr>
                        <a:t>Open Source</a:t>
                      </a:r>
                    </a:p>
                  </a:txBody>
                  <a:tcPr/>
                </a:tc>
                <a:extLst>
                  <a:ext uri="{0D108BD9-81ED-4DB2-BD59-A6C34878D82A}">
                    <a16:rowId xmlns:a16="http://schemas.microsoft.com/office/drawing/2014/main" val="342429405"/>
                  </a:ext>
                </a:extLst>
              </a:tr>
              <a:tr h="4876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dirty="0">
                          <a:latin typeface="Proxima Nova" panose="02000506030000020004" pitchFamily="2" charset="0"/>
                        </a:rPr>
                        <a:t>Deployment Frequency</a:t>
                      </a:r>
                    </a:p>
                  </a:txBody>
                  <a:tcPr/>
                </a:tc>
                <a:tc>
                  <a:txBody>
                    <a:bodyPr/>
                    <a:lstStyle/>
                    <a:p>
                      <a:r>
                        <a:rPr lang="en-US" sz="2400" b="0" dirty="0">
                          <a:latin typeface="Proxima Nova" panose="02000506030000020004" pitchFamily="2" charset="0"/>
                        </a:rPr>
                        <a:t>Release Frequency</a:t>
                      </a:r>
                    </a:p>
                  </a:txBody>
                  <a:tcPr/>
                </a:tc>
                <a:extLst>
                  <a:ext uri="{0D108BD9-81ED-4DB2-BD59-A6C34878D82A}">
                    <a16:rowId xmlns:a16="http://schemas.microsoft.com/office/drawing/2014/main" val="3929280098"/>
                  </a:ext>
                </a:extLst>
              </a:tr>
              <a:tr h="487680">
                <a:tc>
                  <a:txBody>
                    <a:bodyPr/>
                    <a:lstStyle/>
                    <a:p>
                      <a:r>
                        <a:rPr lang="en-US" sz="2400" b="0" dirty="0">
                          <a:latin typeface="Proxima Nova" panose="02000506030000020004" pitchFamily="2" charset="0"/>
                        </a:rPr>
                        <a:t>Organizational Performance</a:t>
                      </a:r>
                    </a:p>
                  </a:txBody>
                  <a:tcPr/>
                </a:tc>
                <a:tc>
                  <a:txBody>
                    <a:bodyPr/>
                    <a:lstStyle/>
                    <a:p>
                      <a:r>
                        <a:rPr lang="en-US" sz="2400" b="0" dirty="0">
                          <a:latin typeface="Proxima Nova" panose="02000506030000020004" pitchFamily="2" charset="0"/>
                        </a:rPr>
                        <a:t>Popularity</a:t>
                      </a:r>
                    </a:p>
                  </a:txBody>
                  <a:tcPr/>
                </a:tc>
                <a:extLst>
                  <a:ext uri="{0D108BD9-81ED-4DB2-BD59-A6C34878D82A}">
                    <a16:rowId xmlns:a16="http://schemas.microsoft.com/office/drawing/2014/main" val="251119805"/>
                  </a:ext>
                </a:extLst>
              </a:tr>
              <a:tr h="487680">
                <a:tc>
                  <a:txBody>
                    <a:bodyPr/>
                    <a:lstStyle/>
                    <a:p>
                      <a:r>
                        <a:rPr lang="en-US" sz="2400" b="1" dirty="0">
                          <a:latin typeface="Proxima Nova" panose="02000506030000020004" pitchFamily="2" charset="0"/>
                        </a:rPr>
                        <a:t>Mean Time to Restore</a:t>
                      </a:r>
                    </a:p>
                  </a:txBody>
                  <a:tcPr/>
                </a:tc>
                <a:tc>
                  <a:txBody>
                    <a:bodyPr/>
                    <a:lstStyle/>
                    <a:p>
                      <a:r>
                        <a:rPr lang="en-US" sz="2400" b="1" dirty="0">
                          <a:latin typeface="Proxima Nova" panose="02000506030000020004" pitchFamily="2" charset="0"/>
                        </a:rPr>
                        <a:t>Time to Remediate Vulnerabilities</a:t>
                      </a:r>
                    </a:p>
                  </a:txBody>
                  <a:tcPr/>
                </a:tc>
                <a:extLst>
                  <a:ext uri="{0D108BD9-81ED-4DB2-BD59-A6C34878D82A}">
                    <a16:rowId xmlns:a16="http://schemas.microsoft.com/office/drawing/2014/main" val="1084182012"/>
                  </a:ext>
                </a:extLst>
              </a:tr>
            </a:tbl>
          </a:graphicData>
        </a:graphic>
      </p:graphicFrame>
      <p:sp>
        <p:nvSpPr>
          <p:cNvPr id="5" name="TextBox 145">
            <a:extLst>
              <a:ext uri="{FF2B5EF4-FFF2-40B4-BE49-F238E27FC236}">
                <a16:creationId xmlns:a16="http://schemas.microsoft.com/office/drawing/2014/main" id="{ACA6FE9F-F516-3C4D-80C3-CF9600BC4364}"/>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Tree>
    <p:extLst>
      <p:ext uri="{BB962C8B-B14F-4D97-AF65-F5344CB8AC3E}">
        <p14:creationId xmlns:p14="http://schemas.microsoft.com/office/powerpoint/2010/main" val="3979494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6957956-3C29-3A44-AB1D-84590DA4C1DA}"/>
              </a:ext>
            </a:extLst>
          </p:cNvPr>
          <p:cNvGrpSpPr/>
          <p:nvPr/>
        </p:nvGrpSpPr>
        <p:grpSpPr>
          <a:xfrm>
            <a:off x="0" y="0"/>
            <a:ext cx="12192000" cy="6864530"/>
            <a:chOff x="0" y="0"/>
            <a:chExt cx="12192000" cy="6864530"/>
          </a:xfrm>
        </p:grpSpPr>
        <p:pic>
          <p:nvPicPr>
            <p:cNvPr id="4" name="Picture 3">
              <a:extLst>
                <a:ext uri="{FF2B5EF4-FFF2-40B4-BE49-F238E27FC236}">
                  <a16:creationId xmlns:a16="http://schemas.microsoft.com/office/drawing/2014/main" id="{CAC3564A-906F-2A46-A301-62F37C4E120D}"/>
                </a:ext>
              </a:extLst>
            </p:cNvPr>
            <p:cNvPicPr>
              <a:picLocks noChangeAspect="1"/>
            </p:cNvPicPr>
            <p:nvPr/>
          </p:nvPicPr>
          <p:blipFill rotWithShape="1">
            <a:blip r:embed="rId3">
              <a:duotone>
                <a:prstClr val="black"/>
                <a:schemeClr val="accent5">
                  <a:tint val="45000"/>
                  <a:satMod val="400000"/>
                </a:schemeClr>
              </a:duotone>
            </a:blip>
            <a:srcRect t="12182" r="8046" b="7223"/>
            <a:stretch/>
          </p:blipFill>
          <p:spPr>
            <a:xfrm>
              <a:off x="0" y="0"/>
              <a:ext cx="7315200" cy="6864530"/>
            </a:xfrm>
            <a:prstGeom prst="rect">
              <a:avLst/>
            </a:prstGeom>
          </p:spPr>
        </p:pic>
        <p:sp>
          <p:nvSpPr>
            <p:cNvPr id="5" name="Rectangle 4">
              <a:extLst>
                <a:ext uri="{FF2B5EF4-FFF2-40B4-BE49-F238E27FC236}">
                  <a16:creationId xmlns:a16="http://schemas.microsoft.com/office/drawing/2014/main" id="{1D1046EC-51BB-4D4B-A91A-FA842995E000}"/>
                </a:ext>
              </a:extLst>
            </p:cNvPr>
            <p:cNvSpPr/>
            <p:nvPr/>
          </p:nvSpPr>
          <p:spPr>
            <a:xfrm>
              <a:off x="5583726" y="1292562"/>
              <a:ext cx="2648607" cy="3310759"/>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A92D2A2-1419-2646-82EA-26825227A33F}"/>
                </a:ext>
              </a:extLst>
            </p:cNvPr>
            <p:cNvSpPr/>
            <p:nvPr/>
          </p:nvSpPr>
          <p:spPr>
            <a:xfrm>
              <a:off x="7278624" y="0"/>
              <a:ext cx="4913376" cy="6858000"/>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950A857C-9C93-3E49-8A4A-E3A48C103248}"/>
              </a:ext>
            </a:extLst>
          </p:cNvPr>
          <p:cNvSpPr/>
          <p:nvPr/>
        </p:nvSpPr>
        <p:spPr>
          <a:xfrm>
            <a:off x="6912864" y="6010236"/>
            <a:ext cx="4974336" cy="584775"/>
          </a:xfrm>
          <a:prstGeom prst="rect">
            <a:avLst/>
          </a:prstGeom>
        </p:spPr>
        <p:txBody>
          <a:bodyPr wrap="square">
            <a:spAutoFit/>
          </a:bodyPr>
          <a:lstStyle/>
          <a:p>
            <a:pPr algn="just"/>
            <a:r>
              <a:rPr lang="en-US" sz="3200" b="1" dirty="0">
                <a:solidFill>
                  <a:schemeClr val="bg1"/>
                </a:solidFill>
                <a:latin typeface="Proxima Nova" panose="02000506030000020004" pitchFamily="2" charset="0"/>
              </a:rPr>
              <a:t>1945: </a:t>
            </a:r>
            <a:r>
              <a:rPr lang="en-US" sz="3200" dirty="0">
                <a:solidFill>
                  <a:schemeClr val="bg1"/>
                </a:solidFill>
                <a:latin typeface="Proxima Nova" panose="02000506030000020004" pitchFamily="2" charset="0"/>
              </a:rPr>
              <a:t>W. Edwards Deming</a:t>
            </a:r>
          </a:p>
        </p:txBody>
      </p:sp>
    </p:spTree>
    <p:extLst>
      <p:ext uri="{BB962C8B-B14F-4D97-AF65-F5344CB8AC3E}">
        <p14:creationId xmlns:p14="http://schemas.microsoft.com/office/powerpoint/2010/main" val="271968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sp>
        <p:nvSpPr>
          <p:cNvPr id="8" name="TextBox 7">
            <a:extLst>
              <a:ext uri="{FF2B5EF4-FFF2-40B4-BE49-F238E27FC236}">
                <a16:creationId xmlns:a16="http://schemas.microsoft.com/office/drawing/2014/main" id="{1E96C5FB-C01C-DE44-B843-B3A0C3E92EF1}"/>
              </a:ext>
            </a:extLst>
          </p:cNvPr>
          <p:cNvSpPr txBox="1"/>
          <p:nvPr/>
        </p:nvSpPr>
        <p:spPr>
          <a:xfrm>
            <a:off x="0" y="1517730"/>
            <a:ext cx="12191999" cy="3552511"/>
          </a:xfrm>
          <a:prstGeom prst="rect">
            <a:avLst/>
          </a:prstGeom>
          <a:noFill/>
        </p:spPr>
        <p:txBody>
          <a:bodyPr wrap="square" rtlCol="0">
            <a:spAutoFit/>
          </a:bodyPr>
          <a:lstStyle/>
          <a:p>
            <a:pPr algn="ctr"/>
            <a:r>
              <a:rPr lang="en-US" sz="3200" b="1" dirty="0">
                <a:solidFill>
                  <a:schemeClr val="bg1"/>
                </a:solidFill>
                <a:latin typeface="Proxima Nova" panose="02000506030000020004" pitchFamily="2" charset="0"/>
              </a:rPr>
              <a:t>The Key Metrics:</a:t>
            </a:r>
          </a:p>
          <a:p>
            <a:pPr algn="ctr"/>
            <a:endParaRPr lang="en-US" sz="3200" b="1" u="sng" dirty="0">
              <a:solidFill>
                <a:schemeClr val="bg1"/>
              </a:solidFill>
              <a:latin typeface="Proxima Nova" panose="02000506030000020004" pitchFamily="2" charset="0"/>
            </a:endParaRPr>
          </a:p>
          <a:p>
            <a:pPr algn="ctr">
              <a:lnSpc>
                <a:spcPct val="200000"/>
              </a:lnSpc>
            </a:pPr>
            <a:r>
              <a:rPr lang="en-US" sz="2800" dirty="0">
                <a:solidFill>
                  <a:schemeClr val="bg1"/>
                </a:solidFill>
                <a:latin typeface="Proxima Nova" panose="02000506030000020004" pitchFamily="2" charset="0"/>
              </a:rPr>
              <a:t>Time to Remediate</a:t>
            </a:r>
          </a:p>
          <a:p>
            <a:pPr algn="ctr">
              <a:lnSpc>
                <a:spcPct val="200000"/>
              </a:lnSpc>
            </a:pPr>
            <a:r>
              <a:rPr lang="en-US" sz="2800" dirty="0">
                <a:solidFill>
                  <a:schemeClr val="bg1"/>
                </a:solidFill>
                <a:latin typeface="Proxima Nova" panose="02000506030000020004" pitchFamily="2" charset="0"/>
              </a:rPr>
              <a:t>Time to Update</a:t>
            </a:r>
          </a:p>
          <a:p>
            <a:pPr algn="ctr">
              <a:lnSpc>
                <a:spcPct val="200000"/>
              </a:lnSpc>
            </a:pPr>
            <a:r>
              <a:rPr lang="en-US" sz="2800" dirty="0">
                <a:solidFill>
                  <a:schemeClr val="bg1"/>
                </a:solidFill>
                <a:latin typeface="Proxima Nova" panose="02000506030000020004" pitchFamily="2" charset="0"/>
              </a:rPr>
              <a:t>Stale Dependencies</a:t>
            </a:r>
          </a:p>
        </p:txBody>
      </p:sp>
    </p:spTree>
    <p:extLst>
      <p:ext uri="{BB962C8B-B14F-4D97-AF65-F5344CB8AC3E}">
        <p14:creationId xmlns:p14="http://schemas.microsoft.com/office/powerpoint/2010/main" val="2038513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416994"/>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Security: Time to Remediate (TTR)</a:t>
            </a:r>
          </a:p>
        </p:txBody>
      </p:sp>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grpSp>
        <p:nvGrpSpPr>
          <p:cNvPr id="7" name="Group 6">
            <a:extLst>
              <a:ext uri="{FF2B5EF4-FFF2-40B4-BE49-F238E27FC236}">
                <a16:creationId xmlns:a16="http://schemas.microsoft.com/office/drawing/2014/main" id="{479D3B17-3117-7948-827B-882F9091473C}"/>
              </a:ext>
            </a:extLst>
          </p:cNvPr>
          <p:cNvGrpSpPr/>
          <p:nvPr/>
        </p:nvGrpSpPr>
        <p:grpSpPr>
          <a:xfrm>
            <a:off x="1654736" y="1193242"/>
            <a:ext cx="8882526" cy="4572000"/>
            <a:chOff x="3007409" y="1233435"/>
            <a:chExt cx="8882526" cy="4572000"/>
          </a:xfrm>
        </p:grpSpPr>
        <p:pic>
          <p:nvPicPr>
            <p:cNvPr id="8" name="Picture 7">
              <a:extLst>
                <a:ext uri="{FF2B5EF4-FFF2-40B4-BE49-F238E27FC236}">
                  <a16:creationId xmlns:a16="http://schemas.microsoft.com/office/drawing/2014/main" id="{596199A2-88B5-414B-A65B-2DEF55A6B863}"/>
                </a:ext>
              </a:extLst>
            </p:cNvPr>
            <p:cNvPicPr>
              <a:picLocks noChangeAspect="1"/>
            </p:cNvPicPr>
            <p:nvPr/>
          </p:nvPicPr>
          <p:blipFill>
            <a:blip r:embed="rId3"/>
            <a:stretch>
              <a:fillRect/>
            </a:stretch>
          </p:blipFill>
          <p:spPr>
            <a:xfrm>
              <a:off x="3083728" y="1233435"/>
              <a:ext cx="8737600" cy="45720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D47C3D3-65E8-1142-93AB-417E86C32278}"/>
                </a:ext>
              </a:extLst>
            </p:cNvPr>
            <p:cNvPicPr>
              <a:picLocks noChangeAspect="1"/>
            </p:cNvPicPr>
            <p:nvPr/>
          </p:nvPicPr>
          <p:blipFill>
            <a:blip r:embed="rId4"/>
            <a:stretch>
              <a:fillRect/>
            </a:stretch>
          </p:blipFill>
          <p:spPr>
            <a:xfrm>
              <a:off x="3007409" y="1341783"/>
              <a:ext cx="8882526" cy="4234614"/>
            </a:xfrm>
            <a:prstGeom prst="rect">
              <a:avLst/>
            </a:prstGeom>
          </p:spPr>
        </p:pic>
        <p:sp>
          <p:nvSpPr>
            <p:cNvPr id="10" name="Rectangle 9">
              <a:extLst>
                <a:ext uri="{FF2B5EF4-FFF2-40B4-BE49-F238E27FC236}">
                  <a16:creationId xmlns:a16="http://schemas.microsoft.com/office/drawing/2014/main" id="{67359E4F-C4EC-EE40-89AE-14C3DB438F1C}"/>
                </a:ext>
              </a:extLst>
            </p:cNvPr>
            <p:cNvSpPr/>
            <p:nvPr/>
          </p:nvSpPr>
          <p:spPr>
            <a:xfrm>
              <a:off x="3214468" y="4312752"/>
              <a:ext cx="3631474" cy="1045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7007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416994"/>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Security: Time to Remediate (TTR)</a:t>
            </a:r>
          </a:p>
        </p:txBody>
      </p:sp>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grpSp>
        <p:nvGrpSpPr>
          <p:cNvPr id="7" name="Group 6">
            <a:extLst>
              <a:ext uri="{FF2B5EF4-FFF2-40B4-BE49-F238E27FC236}">
                <a16:creationId xmlns:a16="http://schemas.microsoft.com/office/drawing/2014/main" id="{479D3B17-3117-7948-827B-882F9091473C}"/>
              </a:ext>
            </a:extLst>
          </p:cNvPr>
          <p:cNvGrpSpPr/>
          <p:nvPr/>
        </p:nvGrpSpPr>
        <p:grpSpPr>
          <a:xfrm>
            <a:off x="1654736" y="1193242"/>
            <a:ext cx="8882526" cy="4572000"/>
            <a:chOff x="3007409" y="1233435"/>
            <a:chExt cx="8882526" cy="4572000"/>
          </a:xfrm>
        </p:grpSpPr>
        <p:pic>
          <p:nvPicPr>
            <p:cNvPr id="8" name="Picture 7">
              <a:extLst>
                <a:ext uri="{FF2B5EF4-FFF2-40B4-BE49-F238E27FC236}">
                  <a16:creationId xmlns:a16="http://schemas.microsoft.com/office/drawing/2014/main" id="{596199A2-88B5-414B-A65B-2DEF55A6B863}"/>
                </a:ext>
              </a:extLst>
            </p:cNvPr>
            <p:cNvPicPr>
              <a:picLocks noChangeAspect="1"/>
            </p:cNvPicPr>
            <p:nvPr/>
          </p:nvPicPr>
          <p:blipFill>
            <a:blip r:embed="rId3"/>
            <a:stretch>
              <a:fillRect/>
            </a:stretch>
          </p:blipFill>
          <p:spPr>
            <a:xfrm>
              <a:off x="3083728" y="1233435"/>
              <a:ext cx="8737600" cy="45720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D47C3D3-65E8-1142-93AB-417E86C32278}"/>
                </a:ext>
              </a:extLst>
            </p:cNvPr>
            <p:cNvPicPr>
              <a:picLocks noChangeAspect="1"/>
            </p:cNvPicPr>
            <p:nvPr/>
          </p:nvPicPr>
          <p:blipFill>
            <a:blip r:embed="rId4"/>
            <a:stretch>
              <a:fillRect/>
            </a:stretch>
          </p:blipFill>
          <p:spPr>
            <a:xfrm>
              <a:off x="3007409" y="1341783"/>
              <a:ext cx="8882526" cy="4234614"/>
            </a:xfrm>
            <a:prstGeom prst="rect">
              <a:avLst/>
            </a:prstGeom>
          </p:spPr>
        </p:pic>
        <p:sp>
          <p:nvSpPr>
            <p:cNvPr id="10" name="Rectangle 9">
              <a:extLst>
                <a:ext uri="{FF2B5EF4-FFF2-40B4-BE49-F238E27FC236}">
                  <a16:creationId xmlns:a16="http://schemas.microsoft.com/office/drawing/2014/main" id="{67359E4F-C4EC-EE40-89AE-14C3DB438F1C}"/>
                </a:ext>
              </a:extLst>
            </p:cNvPr>
            <p:cNvSpPr/>
            <p:nvPr/>
          </p:nvSpPr>
          <p:spPr>
            <a:xfrm>
              <a:off x="3214468" y="4312752"/>
              <a:ext cx="3631474" cy="1045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7E79BB67-A11E-EF4B-BEA2-7BF8035D2173}"/>
              </a:ext>
            </a:extLst>
          </p:cNvPr>
          <p:cNvSpPr/>
          <p:nvPr/>
        </p:nvSpPr>
        <p:spPr>
          <a:xfrm>
            <a:off x="5830957" y="2252868"/>
            <a:ext cx="3207026" cy="1126435"/>
          </a:xfrm>
          <a:prstGeom prst="rect">
            <a:avLst/>
          </a:prstGeom>
          <a:noFill/>
          <a:ln w="762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ular Callout 12">
            <a:extLst>
              <a:ext uri="{FF2B5EF4-FFF2-40B4-BE49-F238E27FC236}">
                <a16:creationId xmlns:a16="http://schemas.microsoft.com/office/drawing/2014/main" id="{F30687A6-89D3-FD49-B3EB-D37263B12D00}"/>
              </a:ext>
            </a:extLst>
          </p:cNvPr>
          <p:cNvSpPr/>
          <p:nvPr/>
        </p:nvSpPr>
        <p:spPr>
          <a:xfrm>
            <a:off x="9541566" y="1020418"/>
            <a:ext cx="2186960" cy="1181084"/>
          </a:xfrm>
          <a:prstGeom prst="wedgeRectCallout">
            <a:avLst>
              <a:gd name="adj1" fmla="val -66818"/>
              <a:gd name="adj2" fmla="val 88391"/>
            </a:avLst>
          </a:prstGeom>
          <a:solidFill>
            <a:srgbClr val="0A0D13"/>
          </a:solidFill>
          <a:ln w="381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Proxima Nova" panose="02000506030000020004" pitchFamily="2" charset="0"/>
              </a:rPr>
              <a:t>B Vulnerable Time</a:t>
            </a:r>
          </a:p>
        </p:txBody>
      </p:sp>
    </p:spTree>
    <p:extLst>
      <p:ext uri="{BB962C8B-B14F-4D97-AF65-F5344CB8AC3E}">
        <p14:creationId xmlns:p14="http://schemas.microsoft.com/office/powerpoint/2010/main" val="2009996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416994"/>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Security: Time to Remediate (TTR)</a:t>
            </a:r>
          </a:p>
        </p:txBody>
      </p:sp>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grpSp>
        <p:nvGrpSpPr>
          <p:cNvPr id="7" name="Group 6">
            <a:extLst>
              <a:ext uri="{FF2B5EF4-FFF2-40B4-BE49-F238E27FC236}">
                <a16:creationId xmlns:a16="http://schemas.microsoft.com/office/drawing/2014/main" id="{479D3B17-3117-7948-827B-882F9091473C}"/>
              </a:ext>
            </a:extLst>
          </p:cNvPr>
          <p:cNvGrpSpPr/>
          <p:nvPr/>
        </p:nvGrpSpPr>
        <p:grpSpPr>
          <a:xfrm>
            <a:off x="1654736" y="1193242"/>
            <a:ext cx="8882526" cy="4572000"/>
            <a:chOff x="3007409" y="1233435"/>
            <a:chExt cx="8882526" cy="4572000"/>
          </a:xfrm>
        </p:grpSpPr>
        <p:pic>
          <p:nvPicPr>
            <p:cNvPr id="8" name="Picture 7">
              <a:extLst>
                <a:ext uri="{FF2B5EF4-FFF2-40B4-BE49-F238E27FC236}">
                  <a16:creationId xmlns:a16="http://schemas.microsoft.com/office/drawing/2014/main" id="{596199A2-88B5-414B-A65B-2DEF55A6B863}"/>
                </a:ext>
              </a:extLst>
            </p:cNvPr>
            <p:cNvPicPr>
              <a:picLocks noChangeAspect="1"/>
            </p:cNvPicPr>
            <p:nvPr/>
          </p:nvPicPr>
          <p:blipFill>
            <a:blip r:embed="rId2"/>
            <a:stretch>
              <a:fillRect/>
            </a:stretch>
          </p:blipFill>
          <p:spPr>
            <a:xfrm>
              <a:off x="3083728" y="1233435"/>
              <a:ext cx="8737600" cy="45720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D47C3D3-65E8-1142-93AB-417E86C32278}"/>
                </a:ext>
              </a:extLst>
            </p:cNvPr>
            <p:cNvPicPr>
              <a:picLocks noChangeAspect="1"/>
            </p:cNvPicPr>
            <p:nvPr/>
          </p:nvPicPr>
          <p:blipFill>
            <a:blip r:embed="rId3"/>
            <a:stretch>
              <a:fillRect/>
            </a:stretch>
          </p:blipFill>
          <p:spPr>
            <a:xfrm>
              <a:off x="3007409" y="1341783"/>
              <a:ext cx="8882526" cy="4234614"/>
            </a:xfrm>
            <a:prstGeom prst="rect">
              <a:avLst/>
            </a:prstGeom>
          </p:spPr>
        </p:pic>
        <p:sp>
          <p:nvSpPr>
            <p:cNvPr id="10" name="Rectangle 9">
              <a:extLst>
                <a:ext uri="{FF2B5EF4-FFF2-40B4-BE49-F238E27FC236}">
                  <a16:creationId xmlns:a16="http://schemas.microsoft.com/office/drawing/2014/main" id="{67359E4F-C4EC-EE40-89AE-14C3DB438F1C}"/>
                </a:ext>
              </a:extLst>
            </p:cNvPr>
            <p:cNvSpPr/>
            <p:nvPr/>
          </p:nvSpPr>
          <p:spPr>
            <a:xfrm>
              <a:off x="3214468" y="4312752"/>
              <a:ext cx="3631474" cy="1045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0C780DC9-5ED3-6149-94FB-12A95D249DAA}"/>
              </a:ext>
            </a:extLst>
          </p:cNvPr>
          <p:cNvSpPr/>
          <p:nvPr/>
        </p:nvSpPr>
        <p:spPr>
          <a:xfrm>
            <a:off x="6126479" y="2252868"/>
            <a:ext cx="4183711" cy="1842054"/>
          </a:xfrm>
          <a:prstGeom prst="rect">
            <a:avLst/>
          </a:prstGeom>
          <a:noFill/>
          <a:ln w="762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ular Callout 12">
            <a:extLst>
              <a:ext uri="{FF2B5EF4-FFF2-40B4-BE49-F238E27FC236}">
                <a16:creationId xmlns:a16="http://schemas.microsoft.com/office/drawing/2014/main" id="{6E6B82AC-89AA-7E40-ABA7-D192AC4390E8}"/>
              </a:ext>
            </a:extLst>
          </p:cNvPr>
          <p:cNvSpPr/>
          <p:nvPr/>
        </p:nvSpPr>
        <p:spPr>
          <a:xfrm>
            <a:off x="9859619" y="1033668"/>
            <a:ext cx="2186960" cy="702365"/>
          </a:xfrm>
          <a:prstGeom prst="wedgeRectCallout">
            <a:avLst>
              <a:gd name="adj1" fmla="val -38944"/>
              <a:gd name="adj2" fmla="val 101699"/>
            </a:avLst>
          </a:prstGeom>
          <a:solidFill>
            <a:srgbClr val="0A0D13"/>
          </a:solidFill>
          <a:ln w="381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Proxima Nova" panose="02000506030000020004" pitchFamily="2" charset="0"/>
              </a:rPr>
              <a:t>C Vulnerable Time</a:t>
            </a:r>
          </a:p>
        </p:txBody>
      </p:sp>
    </p:spTree>
    <p:extLst>
      <p:ext uri="{BB962C8B-B14F-4D97-AF65-F5344CB8AC3E}">
        <p14:creationId xmlns:p14="http://schemas.microsoft.com/office/powerpoint/2010/main" val="4275901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416994"/>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Security: Time to Remediate (TTR)</a:t>
            </a:r>
          </a:p>
        </p:txBody>
      </p:sp>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grpSp>
        <p:nvGrpSpPr>
          <p:cNvPr id="7" name="Group 6">
            <a:extLst>
              <a:ext uri="{FF2B5EF4-FFF2-40B4-BE49-F238E27FC236}">
                <a16:creationId xmlns:a16="http://schemas.microsoft.com/office/drawing/2014/main" id="{479D3B17-3117-7948-827B-882F9091473C}"/>
              </a:ext>
            </a:extLst>
          </p:cNvPr>
          <p:cNvGrpSpPr/>
          <p:nvPr/>
        </p:nvGrpSpPr>
        <p:grpSpPr>
          <a:xfrm>
            <a:off x="1654736" y="1193242"/>
            <a:ext cx="8882526" cy="4572000"/>
            <a:chOff x="3007409" y="1233435"/>
            <a:chExt cx="8882526" cy="4572000"/>
          </a:xfrm>
        </p:grpSpPr>
        <p:pic>
          <p:nvPicPr>
            <p:cNvPr id="8" name="Picture 7">
              <a:extLst>
                <a:ext uri="{FF2B5EF4-FFF2-40B4-BE49-F238E27FC236}">
                  <a16:creationId xmlns:a16="http://schemas.microsoft.com/office/drawing/2014/main" id="{596199A2-88B5-414B-A65B-2DEF55A6B863}"/>
                </a:ext>
              </a:extLst>
            </p:cNvPr>
            <p:cNvPicPr>
              <a:picLocks noChangeAspect="1"/>
            </p:cNvPicPr>
            <p:nvPr/>
          </p:nvPicPr>
          <p:blipFill>
            <a:blip r:embed="rId2"/>
            <a:stretch>
              <a:fillRect/>
            </a:stretch>
          </p:blipFill>
          <p:spPr>
            <a:xfrm>
              <a:off x="3083728" y="1233435"/>
              <a:ext cx="8737600" cy="45720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D47C3D3-65E8-1142-93AB-417E86C32278}"/>
                </a:ext>
              </a:extLst>
            </p:cNvPr>
            <p:cNvPicPr>
              <a:picLocks noChangeAspect="1"/>
            </p:cNvPicPr>
            <p:nvPr/>
          </p:nvPicPr>
          <p:blipFill>
            <a:blip r:embed="rId3"/>
            <a:stretch>
              <a:fillRect/>
            </a:stretch>
          </p:blipFill>
          <p:spPr>
            <a:xfrm>
              <a:off x="3007409" y="1341783"/>
              <a:ext cx="8882526" cy="4234614"/>
            </a:xfrm>
            <a:prstGeom prst="rect">
              <a:avLst/>
            </a:prstGeom>
          </p:spPr>
        </p:pic>
        <p:sp>
          <p:nvSpPr>
            <p:cNvPr id="10" name="Rectangle 9">
              <a:extLst>
                <a:ext uri="{FF2B5EF4-FFF2-40B4-BE49-F238E27FC236}">
                  <a16:creationId xmlns:a16="http://schemas.microsoft.com/office/drawing/2014/main" id="{67359E4F-C4EC-EE40-89AE-14C3DB438F1C}"/>
                </a:ext>
              </a:extLst>
            </p:cNvPr>
            <p:cNvSpPr/>
            <p:nvPr/>
          </p:nvSpPr>
          <p:spPr>
            <a:xfrm>
              <a:off x="3214468" y="4312752"/>
              <a:ext cx="3631474" cy="1045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BC49BD0-D1BA-C44F-B594-F14BA6275456}"/>
              </a:ext>
            </a:extLst>
          </p:cNvPr>
          <p:cNvSpPr/>
          <p:nvPr/>
        </p:nvSpPr>
        <p:spPr>
          <a:xfrm>
            <a:off x="7792278" y="2252868"/>
            <a:ext cx="2451652" cy="1855306"/>
          </a:xfrm>
          <a:prstGeom prst="rect">
            <a:avLst/>
          </a:prstGeom>
          <a:noFill/>
          <a:ln w="762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ular Callout 12">
            <a:extLst>
              <a:ext uri="{FF2B5EF4-FFF2-40B4-BE49-F238E27FC236}">
                <a16:creationId xmlns:a16="http://schemas.microsoft.com/office/drawing/2014/main" id="{DA0E7C43-4085-3B40-BC43-BB7CA5E777CC}"/>
              </a:ext>
            </a:extLst>
          </p:cNvPr>
          <p:cNvSpPr/>
          <p:nvPr/>
        </p:nvSpPr>
        <p:spPr>
          <a:xfrm>
            <a:off x="9859619" y="1033668"/>
            <a:ext cx="2186960" cy="702365"/>
          </a:xfrm>
          <a:prstGeom prst="wedgeRectCallout">
            <a:avLst>
              <a:gd name="adj1" fmla="val -38944"/>
              <a:gd name="adj2" fmla="val 101699"/>
            </a:avLst>
          </a:prstGeom>
          <a:solidFill>
            <a:srgbClr val="0A0D13"/>
          </a:solidFill>
          <a:ln w="381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Proxima Nova" panose="02000506030000020004" pitchFamily="2" charset="0"/>
              </a:rPr>
              <a:t>C Remediation Time</a:t>
            </a:r>
          </a:p>
        </p:txBody>
      </p:sp>
    </p:spTree>
    <p:extLst>
      <p:ext uri="{BB962C8B-B14F-4D97-AF65-F5344CB8AC3E}">
        <p14:creationId xmlns:p14="http://schemas.microsoft.com/office/powerpoint/2010/main" val="1500958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416994"/>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Security: Time to Update (TTU)</a:t>
            </a:r>
          </a:p>
        </p:txBody>
      </p:sp>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grpSp>
        <p:nvGrpSpPr>
          <p:cNvPr id="7" name="Group 6">
            <a:extLst>
              <a:ext uri="{FF2B5EF4-FFF2-40B4-BE49-F238E27FC236}">
                <a16:creationId xmlns:a16="http://schemas.microsoft.com/office/drawing/2014/main" id="{479D3B17-3117-7948-827B-882F9091473C}"/>
              </a:ext>
            </a:extLst>
          </p:cNvPr>
          <p:cNvGrpSpPr/>
          <p:nvPr/>
        </p:nvGrpSpPr>
        <p:grpSpPr>
          <a:xfrm>
            <a:off x="1654736" y="1193242"/>
            <a:ext cx="8882526" cy="4572000"/>
            <a:chOff x="3007409" y="1233435"/>
            <a:chExt cx="8882526" cy="4572000"/>
          </a:xfrm>
        </p:grpSpPr>
        <p:pic>
          <p:nvPicPr>
            <p:cNvPr id="8" name="Picture 7">
              <a:extLst>
                <a:ext uri="{FF2B5EF4-FFF2-40B4-BE49-F238E27FC236}">
                  <a16:creationId xmlns:a16="http://schemas.microsoft.com/office/drawing/2014/main" id="{596199A2-88B5-414B-A65B-2DEF55A6B863}"/>
                </a:ext>
              </a:extLst>
            </p:cNvPr>
            <p:cNvPicPr>
              <a:picLocks noChangeAspect="1"/>
            </p:cNvPicPr>
            <p:nvPr/>
          </p:nvPicPr>
          <p:blipFill>
            <a:blip r:embed="rId2"/>
            <a:stretch>
              <a:fillRect/>
            </a:stretch>
          </p:blipFill>
          <p:spPr>
            <a:xfrm>
              <a:off x="3083728" y="1233435"/>
              <a:ext cx="8737600" cy="45720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D47C3D3-65E8-1142-93AB-417E86C32278}"/>
                </a:ext>
              </a:extLst>
            </p:cNvPr>
            <p:cNvPicPr>
              <a:picLocks noChangeAspect="1"/>
            </p:cNvPicPr>
            <p:nvPr/>
          </p:nvPicPr>
          <p:blipFill>
            <a:blip r:embed="rId3"/>
            <a:stretch>
              <a:fillRect/>
            </a:stretch>
          </p:blipFill>
          <p:spPr>
            <a:xfrm>
              <a:off x="3007409" y="1341783"/>
              <a:ext cx="8882526" cy="4234614"/>
            </a:xfrm>
            <a:prstGeom prst="rect">
              <a:avLst/>
            </a:prstGeom>
          </p:spPr>
        </p:pic>
        <p:sp>
          <p:nvSpPr>
            <p:cNvPr id="10" name="Rectangle 9">
              <a:extLst>
                <a:ext uri="{FF2B5EF4-FFF2-40B4-BE49-F238E27FC236}">
                  <a16:creationId xmlns:a16="http://schemas.microsoft.com/office/drawing/2014/main" id="{67359E4F-C4EC-EE40-89AE-14C3DB438F1C}"/>
                </a:ext>
              </a:extLst>
            </p:cNvPr>
            <p:cNvSpPr/>
            <p:nvPr/>
          </p:nvSpPr>
          <p:spPr>
            <a:xfrm>
              <a:off x="3214468" y="4312752"/>
              <a:ext cx="3631474" cy="1045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742096D4-0B8C-D043-A4C9-A1F0012B2D03}"/>
              </a:ext>
            </a:extLst>
          </p:cNvPr>
          <p:cNvSpPr/>
          <p:nvPr/>
        </p:nvSpPr>
        <p:spPr>
          <a:xfrm>
            <a:off x="7832035" y="2252868"/>
            <a:ext cx="2438400" cy="1828802"/>
          </a:xfrm>
          <a:prstGeom prst="rect">
            <a:avLst/>
          </a:prstGeom>
          <a:noFill/>
          <a:ln w="762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ular Callout 12">
            <a:extLst>
              <a:ext uri="{FF2B5EF4-FFF2-40B4-BE49-F238E27FC236}">
                <a16:creationId xmlns:a16="http://schemas.microsoft.com/office/drawing/2014/main" id="{1FB908C1-3C89-BD45-B9B4-10B5EFD85511}"/>
              </a:ext>
            </a:extLst>
          </p:cNvPr>
          <p:cNvSpPr/>
          <p:nvPr/>
        </p:nvSpPr>
        <p:spPr>
          <a:xfrm>
            <a:off x="9369287" y="1033668"/>
            <a:ext cx="2677292" cy="702365"/>
          </a:xfrm>
          <a:prstGeom prst="wedgeRectCallout">
            <a:avLst>
              <a:gd name="adj1" fmla="val -38944"/>
              <a:gd name="adj2" fmla="val 101699"/>
            </a:avLst>
          </a:prstGeom>
          <a:solidFill>
            <a:srgbClr val="0A0D13"/>
          </a:solidFill>
          <a:ln w="381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Proxima Nova" panose="02000506030000020004" pitchFamily="2" charset="0"/>
              </a:rPr>
              <a:t>C Update Time (for B)</a:t>
            </a:r>
          </a:p>
        </p:txBody>
      </p:sp>
    </p:spTree>
    <p:extLst>
      <p:ext uri="{BB962C8B-B14F-4D97-AF65-F5344CB8AC3E}">
        <p14:creationId xmlns:p14="http://schemas.microsoft.com/office/powerpoint/2010/main" val="2259030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416994"/>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Security: Time to Update (TTU)</a:t>
            </a:r>
          </a:p>
        </p:txBody>
      </p:sp>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grpSp>
        <p:nvGrpSpPr>
          <p:cNvPr id="7" name="Group 6">
            <a:extLst>
              <a:ext uri="{FF2B5EF4-FFF2-40B4-BE49-F238E27FC236}">
                <a16:creationId xmlns:a16="http://schemas.microsoft.com/office/drawing/2014/main" id="{479D3B17-3117-7948-827B-882F9091473C}"/>
              </a:ext>
            </a:extLst>
          </p:cNvPr>
          <p:cNvGrpSpPr/>
          <p:nvPr/>
        </p:nvGrpSpPr>
        <p:grpSpPr>
          <a:xfrm>
            <a:off x="1654736" y="1193242"/>
            <a:ext cx="8882526" cy="4572000"/>
            <a:chOff x="3007409" y="1233435"/>
            <a:chExt cx="8882526" cy="4572000"/>
          </a:xfrm>
        </p:grpSpPr>
        <p:pic>
          <p:nvPicPr>
            <p:cNvPr id="8" name="Picture 7">
              <a:extLst>
                <a:ext uri="{FF2B5EF4-FFF2-40B4-BE49-F238E27FC236}">
                  <a16:creationId xmlns:a16="http://schemas.microsoft.com/office/drawing/2014/main" id="{596199A2-88B5-414B-A65B-2DEF55A6B863}"/>
                </a:ext>
              </a:extLst>
            </p:cNvPr>
            <p:cNvPicPr>
              <a:picLocks noChangeAspect="1"/>
            </p:cNvPicPr>
            <p:nvPr/>
          </p:nvPicPr>
          <p:blipFill>
            <a:blip r:embed="rId3"/>
            <a:stretch>
              <a:fillRect/>
            </a:stretch>
          </p:blipFill>
          <p:spPr>
            <a:xfrm>
              <a:off x="3083728" y="1233435"/>
              <a:ext cx="8737600" cy="45720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D47C3D3-65E8-1142-93AB-417E86C32278}"/>
                </a:ext>
              </a:extLst>
            </p:cNvPr>
            <p:cNvPicPr>
              <a:picLocks noChangeAspect="1"/>
            </p:cNvPicPr>
            <p:nvPr/>
          </p:nvPicPr>
          <p:blipFill>
            <a:blip r:embed="rId4"/>
            <a:stretch>
              <a:fillRect/>
            </a:stretch>
          </p:blipFill>
          <p:spPr>
            <a:xfrm>
              <a:off x="3007409" y="1341783"/>
              <a:ext cx="8882526" cy="4234614"/>
            </a:xfrm>
            <a:prstGeom prst="rect">
              <a:avLst/>
            </a:prstGeom>
          </p:spPr>
        </p:pic>
        <p:sp>
          <p:nvSpPr>
            <p:cNvPr id="10" name="Rectangle 9">
              <a:extLst>
                <a:ext uri="{FF2B5EF4-FFF2-40B4-BE49-F238E27FC236}">
                  <a16:creationId xmlns:a16="http://schemas.microsoft.com/office/drawing/2014/main" id="{67359E4F-C4EC-EE40-89AE-14C3DB438F1C}"/>
                </a:ext>
              </a:extLst>
            </p:cNvPr>
            <p:cNvSpPr/>
            <p:nvPr/>
          </p:nvSpPr>
          <p:spPr>
            <a:xfrm>
              <a:off x="3214468" y="4312752"/>
              <a:ext cx="3631474" cy="1045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E24D1006-40BD-734B-8DA5-E3D60A9B3CB8}"/>
              </a:ext>
            </a:extLst>
          </p:cNvPr>
          <p:cNvSpPr txBox="1"/>
          <p:nvPr/>
        </p:nvSpPr>
        <p:spPr>
          <a:xfrm>
            <a:off x="7993251" y="933036"/>
            <a:ext cx="184731" cy="584775"/>
          </a:xfrm>
          <a:prstGeom prst="rect">
            <a:avLst/>
          </a:prstGeom>
          <a:solidFill>
            <a:srgbClr val="FFFFFF">
              <a:alpha val="50196"/>
            </a:srgbClr>
          </a:solidFill>
        </p:spPr>
        <p:txBody>
          <a:bodyPr wrap="none" rtlCol="0">
            <a:spAutoFit/>
          </a:bodyPr>
          <a:lstStyle/>
          <a:p>
            <a:pPr algn="ctr"/>
            <a:endParaRPr lang="en-US" sz="3200" b="1" dirty="0">
              <a:solidFill>
                <a:schemeClr val="accent6">
                  <a:lumMod val="75000"/>
                </a:schemeClr>
              </a:solidFill>
              <a:latin typeface="Proxima Nova" panose="02000506030000020004" pitchFamily="2" charset="0"/>
            </a:endParaRPr>
          </a:p>
        </p:txBody>
      </p:sp>
      <p:sp>
        <p:nvSpPr>
          <p:cNvPr id="12" name="Rectangle 11">
            <a:extLst>
              <a:ext uri="{FF2B5EF4-FFF2-40B4-BE49-F238E27FC236}">
                <a16:creationId xmlns:a16="http://schemas.microsoft.com/office/drawing/2014/main" id="{67F9604A-4DCE-D446-A6D6-C7FF0BAAC9C0}"/>
              </a:ext>
            </a:extLst>
          </p:cNvPr>
          <p:cNvSpPr/>
          <p:nvPr/>
        </p:nvSpPr>
        <p:spPr>
          <a:xfrm>
            <a:off x="5406886" y="1656520"/>
            <a:ext cx="4943061" cy="901150"/>
          </a:xfrm>
          <a:prstGeom prst="rect">
            <a:avLst/>
          </a:prstGeom>
          <a:noFill/>
          <a:ln w="762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ular Callout 12">
            <a:extLst>
              <a:ext uri="{FF2B5EF4-FFF2-40B4-BE49-F238E27FC236}">
                <a16:creationId xmlns:a16="http://schemas.microsoft.com/office/drawing/2014/main" id="{D330FD5D-9178-FC41-B329-121D3FC1D4A0}"/>
              </a:ext>
            </a:extLst>
          </p:cNvPr>
          <p:cNvSpPr/>
          <p:nvPr/>
        </p:nvSpPr>
        <p:spPr>
          <a:xfrm>
            <a:off x="9541565" y="1033668"/>
            <a:ext cx="2505014" cy="702365"/>
          </a:xfrm>
          <a:prstGeom prst="wedgeRectCallout">
            <a:avLst>
              <a:gd name="adj1" fmla="val -38944"/>
              <a:gd name="adj2" fmla="val 101699"/>
            </a:avLst>
          </a:prstGeom>
          <a:solidFill>
            <a:srgbClr val="0A0D13"/>
          </a:solidFill>
          <a:ln w="381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Proxima Nova" panose="02000506030000020004" pitchFamily="2" charset="0"/>
              </a:rPr>
              <a:t>C Update Time (for A)</a:t>
            </a:r>
          </a:p>
        </p:txBody>
      </p:sp>
    </p:spTree>
    <p:extLst>
      <p:ext uri="{BB962C8B-B14F-4D97-AF65-F5344CB8AC3E}">
        <p14:creationId xmlns:p14="http://schemas.microsoft.com/office/powerpoint/2010/main" val="2419900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416994"/>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Security: Stale Dependencies</a:t>
            </a:r>
          </a:p>
        </p:txBody>
      </p:sp>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grpSp>
        <p:nvGrpSpPr>
          <p:cNvPr id="7" name="Group 6">
            <a:extLst>
              <a:ext uri="{FF2B5EF4-FFF2-40B4-BE49-F238E27FC236}">
                <a16:creationId xmlns:a16="http://schemas.microsoft.com/office/drawing/2014/main" id="{479D3B17-3117-7948-827B-882F9091473C}"/>
              </a:ext>
            </a:extLst>
          </p:cNvPr>
          <p:cNvGrpSpPr/>
          <p:nvPr/>
        </p:nvGrpSpPr>
        <p:grpSpPr>
          <a:xfrm>
            <a:off x="1654736" y="1193242"/>
            <a:ext cx="8882526" cy="4572000"/>
            <a:chOff x="3007409" y="1233435"/>
            <a:chExt cx="8882526" cy="4572000"/>
          </a:xfrm>
        </p:grpSpPr>
        <p:pic>
          <p:nvPicPr>
            <p:cNvPr id="8" name="Picture 7">
              <a:extLst>
                <a:ext uri="{FF2B5EF4-FFF2-40B4-BE49-F238E27FC236}">
                  <a16:creationId xmlns:a16="http://schemas.microsoft.com/office/drawing/2014/main" id="{596199A2-88B5-414B-A65B-2DEF55A6B863}"/>
                </a:ext>
              </a:extLst>
            </p:cNvPr>
            <p:cNvPicPr>
              <a:picLocks noChangeAspect="1"/>
            </p:cNvPicPr>
            <p:nvPr/>
          </p:nvPicPr>
          <p:blipFill>
            <a:blip r:embed="rId2"/>
            <a:stretch>
              <a:fillRect/>
            </a:stretch>
          </p:blipFill>
          <p:spPr>
            <a:xfrm>
              <a:off x="3083728" y="1233435"/>
              <a:ext cx="8737600" cy="457200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ED47C3D3-65E8-1142-93AB-417E86C32278}"/>
                </a:ext>
              </a:extLst>
            </p:cNvPr>
            <p:cNvPicPr>
              <a:picLocks noChangeAspect="1"/>
            </p:cNvPicPr>
            <p:nvPr/>
          </p:nvPicPr>
          <p:blipFill>
            <a:blip r:embed="rId3"/>
            <a:stretch>
              <a:fillRect/>
            </a:stretch>
          </p:blipFill>
          <p:spPr>
            <a:xfrm>
              <a:off x="3007409" y="1341783"/>
              <a:ext cx="8882526" cy="4234614"/>
            </a:xfrm>
            <a:prstGeom prst="rect">
              <a:avLst/>
            </a:prstGeom>
          </p:spPr>
        </p:pic>
        <p:sp>
          <p:nvSpPr>
            <p:cNvPr id="10" name="Rectangle 9">
              <a:extLst>
                <a:ext uri="{FF2B5EF4-FFF2-40B4-BE49-F238E27FC236}">
                  <a16:creationId xmlns:a16="http://schemas.microsoft.com/office/drawing/2014/main" id="{67359E4F-C4EC-EE40-89AE-14C3DB438F1C}"/>
                </a:ext>
              </a:extLst>
            </p:cNvPr>
            <p:cNvSpPr/>
            <p:nvPr/>
          </p:nvSpPr>
          <p:spPr>
            <a:xfrm>
              <a:off x="3214468" y="4312752"/>
              <a:ext cx="3631474" cy="1045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50F58450-2879-4B4D-94B5-ACCE7CBACC81}"/>
              </a:ext>
            </a:extLst>
          </p:cNvPr>
          <p:cNvSpPr/>
          <p:nvPr/>
        </p:nvSpPr>
        <p:spPr>
          <a:xfrm>
            <a:off x="4081670" y="1484241"/>
            <a:ext cx="1272209" cy="2107097"/>
          </a:xfrm>
          <a:prstGeom prst="rect">
            <a:avLst/>
          </a:prstGeom>
          <a:noFill/>
          <a:ln w="762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ular Callout 12">
            <a:extLst>
              <a:ext uri="{FF2B5EF4-FFF2-40B4-BE49-F238E27FC236}">
                <a16:creationId xmlns:a16="http://schemas.microsoft.com/office/drawing/2014/main" id="{3F89CB01-E6E5-8449-9664-D550D42B3443}"/>
              </a:ext>
            </a:extLst>
          </p:cNvPr>
          <p:cNvSpPr/>
          <p:nvPr/>
        </p:nvSpPr>
        <p:spPr>
          <a:xfrm>
            <a:off x="1537254" y="967406"/>
            <a:ext cx="2186960" cy="702365"/>
          </a:xfrm>
          <a:prstGeom prst="wedgeRectCallout">
            <a:avLst>
              <a:gd name="adj1" fmla="val 60434"/>
              <a:gd name="adj2" fmla="val 118680"/>
            </a:avLst>
          </a:prstGeom>
          <a:solidFill>
            <a:srgbClr val="0A0D13"/>
          </a:solidFill>
          <a:ln w="381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Proxima Nova" panose="02000506030000020004" pitchFamily="2" charset="0"/>
              </a:rPr>
              <a:t>Stale Dependency</a:t>
            </a:r>
          </a:p>
        </p:txBody>
      </p:sp>
    </p:spTree>
    <p:extLst>
      <p:ext uri="{BB962C8B-B14F-4D97-AF65-F5344CB8AC3E}">
        <p14:creationId xmlns:p14="http://schemas.microsoft.com/office/powerpoint/2010/main" val="1208877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1F4D85-D12E-7641-A38E-CBFDE4DD0ADD}"/>
              </a:ext>
            </a:extLst>
          </p:cNvPr>
          <p:cNvSpPr/>
          <p:nvPr/>
        </p:nvSpPr>
        <p:spPr>
          <a:xfrm>
            <a:off x="0" y="0"/>
            <a:ext cx="7439186" cy="6858000"/>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86957956-3C29-3A44-AB1D-84590DA4C1DA}"/>
              </a:ext>
            </a:extLst>
          </p:cNvPr>
          <p:cNvGrpSpPr/>
          <p:nvPr/>
        </p:nvGrpSpPr>
        <p:grpSpPr>
          <a:xfrm>
            <a:off x="5583726" y="0"/>
            <a:ext cx="6608274" cy="6858000"/>
            <a:chOff x="5583726" y="0"/>
            <a:chExt cx="6608274" cy="6858000"/>
          </a:xfrm>
        </p:grpSpPr>
        <p:sp>
          <p:nvSpPr>
            <p:cNvPr id="5" name="Rectangle 4">
              <a:extLst>
                <a:ext uri="{FF2B5EF4-FFF2-40B4-BE49-F238E27FC236}">
                  <a16:creationId xmlns:a16="http://schemas.microsoft.com/office/drawing/2014/main" id="{1D1046EC-51BB-4D4B-A91A-FA842995E000}"/>
                </a:ext>
              </a:extLst>
            </p:cNvPr>
            <p:cNvSpPr/>
            <p:nvPr/>
          </p:nvSpPr>
          <p:spPr>
            <a:xfrm>
              <a:off x="5583726" y="1292562"/>
              <a:ext cx="2648607" cy="3310759"/>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A92D2A2-1419-2646-82EA-26825227A33F}"/>
                </a:ext>
              </a:extLst>
            </p:cNvPr>
            <p:cNvSpPr/>
            <p:nvPr/>
          </p:nvSpPr>
          <p:spPr>
            <a:xfrm>
              <a:off x="7278624" y="0"/>
              <a:ext cx="4913376" cy="6858000"/>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8" name="Picture 7">
            <a:extLst>
              <a:ext uri="{FF2B5EF4-FFF2-40B4-BE49-F238E27FC236}">
                <a16:creationId xmlns:a16="http://schemas.microsoft.com/office/drawing/2014/main" id="{1E1ED7A2-358A-B745-8C54-4B0238F81B13}"/>
              </a:ext>
            </a:extLst>
          </p:cNvPr>
          <p:cNvPicPr>
            <a:picLocks noChangeAspect="1"/>
          </p:cNvPicPr>
          <p:nvPr/>
        </p:nvPicPr>
        <p:blipFill rotWithShape="1">
          <a:blip r:embed="rId3">
            <a:duotone>
              <a:prstClr val="black"/>
              <a:schemeClr val="accent5">
                <a:tint val="45000"/>
                <a:satMod val="400000"/>
              </a:schemeClr>
            </a:duotone>
          </a:blip>
          <a:srcRect l="12892" b="25512"/>
          <a:stretch/>
        </p:blipFill>
        <p:spPr>
          <a:xfrm>
            <a:off x="0" y="130229"/>
            <a:ext cx="7867650" cy="6727771"/>
          </a:xfrm>
          <a:prstGeom prst="rect">
            <a:avLst/>
          </a:prstGeom>
        </p:spPr>
      </p:pic>
      <p:sp>
        <p:nvSpPr>
          <p:cNvPr id="10" name="Rectangle 9">
            <a:extLst>
              <a:ext uri="{FF2B5EF4-FFF2-40B4-BE49-F238E27FC236}">
                <a16:creationId xmlns:a16="http://schemas.microsoft.com/office/drawing/2014/main" id="{7388985B-35D4-FF44-8124-8B247EC95702}"/>
              </a:ext>
            </a:extLst>
          </p:cNvPr>
          <p:cNvSpPr/>
          <p:nvPr/>
        </p:nvSpPr>
        <p:spPr>
          <a:xfrm>
            <a:off x="7371471" y="5937084"/>
            <a:ext cx="4296273" cy="584775"/>
          </a:xfrm>
          <a:prstGeom prst="rect">
            <a:avLst/>
          </a:prstGeom>
        </p:spPr>
        <p:txBody>
          <a:bodyPr wrap="square">
            <a:spAutoFit/>
          </a:bodyPr>
          <a:lstStyle/>
          <a:p>
            <a:pPr algn="r"/>
            <a:r>
              <a:rPr lang="en-US" sz="3200" b="1" dirty="0">
                <a:solidFill>
                  <a:schemeClr val="bg1"/>
                </a:solidFill>
                <a:latin typeface="Proxima Nova" panose="02000506030000020004" pitchFamily="2" charset="0"/>
              </a:rPr>
              <a:t>2018: </a:t>
            </a:r>
            <a:r>
              <a:rPr lang="en-US" sz="3200" dirty="0">
                <a:solidFill>
                  <a:schemeClr val="bg1"/>
                </a:solidFill>
                <a:latin typeface="Proxima Nova" panose="02000506030000020004" pitchFamily="2" charset="0"/>
              </a:rPr>
              <a:t>Nicole </a:t>
            </a:r>
            <a:r>
              <a:rPr lang="en-US" sz="3200" dirty="0" err="1">
                <a:solidFill>
                  <a:schemeClr val="bg1"/>
                </a:solidFill>
                <a:latin typeface="Proxima Nova" panose="02000506030000020004" pitchFamily="2" charset="0"/>
              </a:rPr>
              <a:t>Forsgren</a:t>
            </a:r>
            <a:endParaRPr lang="en-US" sz="3200" dirty="0">
              <a:solidFill>
                <a:schemeClr val="bg1"/>
              </a:solidFill>
              <a:latin typeface="Proxima Nova" panose="02000506030000020004" pitchFamily="2" charset="0"/>
            </a:endParaRPr>
          </a:p>
        </p:txBody>
      </p:sp>
    </p:spTree>
    <p:extLst>
      <p:ext uri="{BB962C8B-B14F-4D97-AF65-F5344CB8AC3E}">
        <p14:creationId xmlns:p14="http://schemas.microsoft.com/office/powerpoint/2010/main" val="30288214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7B86A2-771D-484F-B3AB-2B24C3DD5D8E}"/>
              </a:ext>
            </a:extLst>
          </p:cNvPr>
          <p:cNvSpPr txBox="1"/>
          <p:nvPr/>
        </p:nvSpPr>
        <p:spPr>
          <a:xfrm>
            <a:off x="0" y="416994"/>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Time to Remediate Vulnerabilities</a:t>
            </a:r>
          </a:p>
        </p:txBody>
      </p:sp>
      <p:grpSp>
        <p:nvGrpSpPr>
          <p:cNvPr id="8" name="Group 7">
            <a:extLst>
              <a:ext uri="{FF2B5EF4-FFF2-40B4-BE49-F238E27FC236}">
                <a16:creationId xmlns:a16="http://schemas.microsoft.com/office/drawing/2014/main" id="{CCAA318C-2F30-BD4C-B4E8-5DF9A89EB97B}"/>
              </a:ext>
            </a:extLst>
          </p:cNvPr>
          <p:cNvGrpSpPr/>
          <p:nvPr/>
        </p:nvGrpSpPr>
        <p:grpSpPr>
          <a:xfrm>
            <a:off x="1295399" y="1371599"/>
            <a:ext cx="9715501" cy="4572001"/>
            <a:chOff x="2903974" y="1563744"/>
            <a:chExt cx="8983226" cy="4468610"/>
          </a:xfrm>
        </p:grpSpPr>
        <p:pic>
          <p:nvPicPr>
            <p:cNvPr id="9" name="Picture 8">
              <a:extLst>
                <a:ext uri="{FF2B5EF4-FFF2-40B4-BE49-F238E27FC236}">
                  <a16:creationId xmlns:a16="http://schemas.microsoft.com/office/drawing/2014/main" id="{2B77D6C4-CB67-5441-AC2F-ACE95130618E}"/>
                </a:ext>
              </a:extLst>
            </p:cNvPr>
            <p:cNvPicPr>
              <a:picLocks noChangeAspect="1"/>
            </p:cNvPicPr>
            <p:nvPr/>
          </p:nvPicPr>
          <p:blipFill>
            <a:blip r:embed="rId3"/>
            <a:stretch>
              <a:fillRect/>
            </a:stretch>
          </p:blipFill>
          <p:spPr>
            <a:xfrm>
              <a:off x="2903974" y="1563744"/>
              <a:ext cx="8983226" cy="4468610"/>
            </a:xfrm>
            <a:prstGeom prst="rect">
              <a:avLst/>
            </a:prstGeom>
            <a:ln>
              <a:noFill/>
            </a:ln>
            <a:effectLst>
              <a:outerShdw blurRad="292100" dist="139700" dir="2700000" algn="tl" rotWithShape="0">
                <a:srgbClr val="333333">
                  <a:alpha val="65000"/>
                </a:srgbClr>
              </a:outerShdw>
            </a:effectLst>
          </p:spPr>
        </p:pic>
        <p:grpSp>
          <p:nvGrpSpPr>
            <p:cNvPr id="12" name="Group 11">
              <a:extLst>
                <a:ext uri="{FF2B5EF4-FFF2-40B4-BE49-F238E27FC236}">
                  <a16:creationId xmlns:a16="http://schemas.microsoft.com/office/drawing/2014/main" id="{855D146C-FDC9-5647-807A-A0B729745DC3}"/>
                </a:ext>
              </a:extLst>
            </p:cNvPr>
            <p:cNvGrpSpPr/>
            <p:nvPr/>
          </p:nvGrpSpPr>
          <p:grpSpPr>
            <a:xfrm>
              <a:off x="3012496" y="2027756"/>
              <a:ext cx="8599714" cy="3911835"/>
              <a:chOff x="847888" y="1685109"/>
              <a:chExt cx="10717095" cy="4734794"/>
            </a:xfrm>
          </p:grpSpPr>
          <p:pic>
            <p:nvPicPr>
              <p:cNvPr id="13" name="Picture 12">
                <a:extLst>
                  <a:ext uri="{FF2B5EF4-FFF2-40B4-BE49-F238E27FC236}">
                    <a16:creationId xmlns:a16="http://schemas.microsoft.com/office/drawing/2014/main" id="{FD4EE8F3-9985-9A4F-832C-B4623ECFADE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15518"/>
              <a:stretch/>
            </p:blipFill>
            <p:spPr>
              <a:xfrm>
                <a:off x="847888" y="1841863"/>
                <a:ext cx="10717095" cy="4578040"/>
              </a:xfrm>
              <a:prstGeom prst="rect">
                <a:avLst/>
              </a:prstGeom>
            </p:spPr>
          </p:pic>
          <p:sp>
            <p:nvSpPr>
              <p:cNvPr id="14" name="Rectangle 13">
                <a:extLst>
                  <a:ext uri="{FF2B5EF4-FFF2-40B4-BE49-F238E27FC236}">
                    <a16:creationId xmlns:a16="http://schemas.microsoft.com/office/drawing/2014/main" id="{73872D66-B0E0-5241-9B24-F858859073B9}"/>
                  </a:ext>
                </a:extLst>
              </p:cNvPr>
              <p:cNvSpPr/>
              <p:nvPr/>
            </p:nvSpPr>
            <p:spPr>
              <a:xfrm>
                <a:off x="1580606" y="1685109"/>
                <a:ext cx="4075611" cy="2351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5357312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7B86A2-771D-484F-B3AB-2B24C3DD5D8E}"/>
              </a:ext>
            </a:extLst>
          </p:cNvPr>
          <p:cNvSpPr txBox="1"/>
          <p:nvPr/>
        </p:nvSpPr>
        <p:spPr>
          <a:xfrm>
            <a:off x="0" y="416994"/>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Time to Remediate Vulnerabilities</a:t>
            </a:r>
          </a:p>
        </p:txBody>
      </p:sp>
      <p:grpSp>
        <p:nvGrpSpPr>
          <p:cNvPr id="11" name="Group 10">
            <a:extLst>
              <a:ext uri="{FF2B5EF4-FFF2-40B4-BE49-F238E27FC236}">
                <a16:creationId xmlns:a16="http://schemas.microsoft.com/office/drawing/2014/main" id="{8A9EF1AA-9207-BB4A-9A71-C6A469F95D8B}"/>
              </a:ext>
            </a:extLst>
          </p:cNvPr>
          <p:cNvGrpSpPr/>
          <p:nvPr/>
        </p:nvGrpSpPr>
        <p:grpSpPr>
          <a:xfrm>
            <a:off x="1295399" y="1371599"/>
            <a:ext cx="9715501" cy="4572001"/>
            <a:chOff x="2903974" y="1563744"/>
            <a:chExt cx="8983226" cy="4468610"/>
          </a:xfrm>
        </p:grpSpPr>
        <p:pic>
          <p:nvPicPr>
            <p:cNvPr id="10" name="Picture 9">
              <a:extLst>
                <a:ext uri="{FF2B5EF4-FFF2-40B4-BE49-F238E27FC236}">
                  <a16:creationId xmlns:a16="http://schemas.microsoft.com/office/drawing/2014/main" id="{DE2D7925-C9DA-D241-84BD-B294BB59F1A1}"/>
                </a:ext>
              </a:extLst>
            </p:cNvPr>
            <p:cNvPicPr>
              <a:picLocks noChangeAspect="1"/>
            </p:cNvPicPr>
            <p:nvPr/>
          </p:nvPicPr>
          <p:blipFill>
            <a:blip r:embed="rId3"/>
            <a:stretch>
              <a:fillRect/>
            </a:stretch>
          </p:blipFill>
          <p:spPr>
            <a:xfrm>
              <a:off x="2903974" y="1563744"/>
              <a:ext cx="8983226" cy="4468610"/>
            </a:xfrm>
            <a:prstGeom prst="rect">
              <a:avLst/>
            </a:prstGeom>
            <a:ln>
              <a:noFill/>
            </a:ln>
            <a:effectLst>
              <a:outerShdw blurRad="292100" dist="139700" dir="2700000" algn="tl" rotWithShape="0">
                <a:srgbClr val="333333">
                  <a:alpha val="65000"/>
                </a:srgbClr>
              </a:outerShdw>
            </a:effectLst>
          </p:spPr>
        </p:pic>
        <p:grpSp>
          <p:nvGrpSpPr>
            <p:cNvPr id="7" name="Group 6">
              <a:extLst>
                <a:ext uri="{FF2B5EF4-FFF2-40B4-BE49-F238E27FC236}">
                  <a16:creationId xmlns:a16="http://schemas.microsoft.com/office/drawing/2014/main" id="{72A741FE-5E42-7C40-9580-F737A972F121}"/>
                </a:ext>
              </a:extLst>
            </p:cNvPr>
            <p:cNvGrpSpPr/>
            <p:nvPr/>
          </p:nvGrpSpPr>
          <p:grpSpPr>
            <a:xfrm>
              <a:off x="3012496" y="2027756"/>
              <a:ext cx="8599714" cy="3911835"/>
              <a:chOff x="847888" y="1685109"/>
              <a:chExt cx="10717095" cy="4734794"/>
            </a:xfrm>
          </p:grpSpPr>
          <p:pic>
            <p:nvPicPr>
              <p:cNvPr id="5" name="Picture 4">
                <a:extLst>
                  <a:ext uri="{FF2B5EF4-FFF2-40B4-BE49-F238E27FC236}">
                    <a16:creationId xmlns:a16="http://schemas.microsoft.com/office/drawing/2014/main" id="{331FF3F9-8D7E-4D41-A1AE-1F8FFEB176B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15518"/>
              <a:stretch/>
            </p:blipFill>
            <p:spPr>
              <a:xfrm>
                <a:off x="847888" y="1841863"/>
                <a:ext cx="10717095" cy="4578040"/>
              </a:xfrm>
              <a:prstGeom prst="rect">
                <a:avLst/>
              </a:prstGeom>
            </p:spPr>
          </p:pic>
          <p:sp>
            <p:nvSpPr>
              <p:cNvPr id="6" name="Rectangle 5">
                <a:extLst>
                  <a:ext uri="{FF2B5EF4-FFF2-40B4-BE49-F238E27FC236}">
                    <a16:creationId xmlns:a16="http://schemas.microsoft.com/office/drawing/2014/main" id="{A0BAC14D-A3CE-444C-B61D-A78A2299CC68}"/>
                  </a:ext>
                </a:extLst>
              </p:cNvPr>
              <p:cNvSpPr/>
              <p:nvPr/>
            </p:nvSpPr>
            <p:spPr>
              <a:xfrm>
                <a:off x="1580606" y="1685109"/>
                <a:ext cx="4075611" cy="2351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2" name="Rectangle 11">
            <a:extLst>
              <a:ext uri="{FF2B5EF4-FFF2-40B4-BE49-F238E27FC236}">
                <a16:creationId xmlns:a16="http://schemas.microsoft.com/office/drawing/2014/main" id="{C8C2673D-7F8E-AC42-80EB-23CB15640077}"/>
              </a:ext>
            </a:extLst>
          </p:cNvPr>
          <p:cNvSpPr/>
          <p:nvPr/>
        </p:nvSpPr>
        <p:spPr>
          <a:xfrm>
            <a:off x="1684316" y="4472287"/>
            <a:ext cx="1256607" cy="972389"/>
          </a:xfrm>
          <a:prstGeom prst="rect">
            <a:avLst/>
          </a:prstGeom>
          <a:noFill/>
          <a:ln w="762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ular Callout 12">
            <a:extLst>
              <a:ext uri="{FF2B5EF4-FFF2-40B4-BE49-F238E27FC236}">
                <a16:creationId xmlns:a16="http://schemas.microsoft.com/office/drawing/2014/main" id="{A4477749-4CA0-3048-9278-50F3FF109920}"/>
              </a:ext>
            </a:extLst>
          </p:cNvPr>
          <p:cNvSpPr/>
          <p:nvPr/>
        </p:nvSpPr>
        <p:spPr>
          <a:xfrm>
            <a:off x="319287" y="5738641"/>
            <a:ext cx="2186960" cy="702365"/>
          </a:xfrm>
          <a:prstGeom prst="wedgeRectCallout">
            <a:avLst>
              <a:gd name="adj1" fmla="val 32809"/>
              <a:gd name="adj2" fmla="val -74278"/>
            </a:avLst>
          </a:prstGeom>
          <a:solidFill>
            <a:srgbClr val="0A0D13"/>
          </a:solidFill>
          <a:ln w="381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Proxima Nova" panose="02000506030000020004" pitchFamily="2" charset="0"/>
              </a:rPr>
              <a:t>Do these update quickly in general?</a:t>
            </a:r>
          </a:p>
        </p:txBody>
      </p:sp>
    </p:spTree>
    <p:extLst>
      <p:ext uri="{BB962C8B-B14F-4D97-AF65-F5344CB8AC3E}">
        <p14:creationId xmlns:p14="http://schemas.microsoft.com/office/powerpoint/2010/main" val="3510755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7B86A2-771D-484F-B3AB-2B24C3DD5D8E}"/>
              </a:ext>
            </a:extLst>
          </p:cNvPr>
          <p:cNvSpPr txBox="1"/>
          <p:nvPr/>
        </p:nvSpPr>
        <p:spPr>
          <a:xfrm>
            <a:off x="0" y="408381"/>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Time to Remediate (TRR) vs. Time to Update (TTU)</a:t>
            </a:r>
          </a:p>
        </p:txBody>
      </p:sp>
      <p:grpSp>
        <p:nvGrpSpPr>
          <p:cNvPr id="11" name="Group 10">
            <a:extLst>
              <a:ext uri="{FF2B5EF4-FFF2-40B4-BE49-F238E27FC236}">
                <a16:creationId xmlns:a16="http://schemas.microsoft.com/office/drawing/2014/main" id="{62077C9C-7D12-A34C-AF20-B04F71D72936}"/>
              </a:ext>
            </a:extLst>
          </p:cNvPr>
          <p:cNvGrpSpPr/>
          <p:nvPr/>
        </p:nvGrpSpPr>
        <p:grpSpPr>
          <a:xfrm>
            <a:off x="1317562" y="1396721"/>
            <a:ext cx="9722561" cy="4569488"/>
            <a:chOff x="1126643" y="1376624"/>
            <a:chExt cx="9722561" cy="4569488"/>
          </a:xfrm>
        </p:grpSpPr>
        <p:pic>
          <p:nvPicPr>
            <p:cNvPr id="10" name="Picture 9">
              <a:extLst>
                <a:ext uri="{FF2B5EF4-FFF2-40B4-BE49-F238E27FC236}">
                  <a16:creationId xmlns:a16="http://schemas.microsoft.com/office/drawing/2014/main" id="{1B626419-972A-5244-AD3D-28D449062C42}"/>
                </a:ext>
              </a:extLst>
            </p:cNvPr>
            <p:cNvPicPr>
              <a:picLocks noChangeAspect="1"/>
            </p:cNvPicPr>
            <p:nvPr/>
          </p:nvPicPr>
          <p:blipFill>
            <a:blip r:embed="rId3"/>
            <a:stretch>
              <a:fillRect/>
            </a:stretch>
          </p:blipFill>
          <p:spPr>
            <a:xfrm>
              <a:off x="1126643" y="1376624"/>
              <a:ext cx="9695431" cy="4569488"/>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7DA8830D-D274-844E-AB7F-DAB872017FE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t="17406"/>
            <a:stretch/>
          </p:blipFill>
          <p:spPr>
            <a:xfrm>
              <a:off x="1213501" y="1848896"/>
              <a:ext cx="9635703" cy="4020887"/>
            </a:xfrm>
            <a:prstGeom prst="rect">
              <a:avLst/>
            </a:prstGeom>
          </p:spPr>
        </p:pic>
      </p:grpSp>
      <p:sp>
        <p:nvSpPr>
          <p:cNvPr id="7" name="TextBox 145">
            <a:extLst>
              <a:ext uri="{FF2B5EF4-FFF2-40B4-BE49-F238E27FC236}">
                <a16:creationId xmlns:a16="http://schemas.microsoft.com/office/drawing/2014/main" id="{2F3392CB-78BB-E74C-8129-4A730ADFA13B}"/>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
        <p:nvSpPr>
          <p:cNvPr id="9" name="Rectangle 8">
            <a:extLst>
              <a:ext uri="{FF2B5EF4-FFF2-40B4-BE49-F238E27FC236}">
                <a16:creationId xmlns:a16="http://schemas.microsoft.com/office/drawing/2014/main" id="{97BEF2B0-DB97-8B4A-9B18-ED5AE0BE15CC}"/>
              </a:ext>
            </a:extLst>
          </p:cNvPr>
          <p:cNvSpPr/>
          <p:nvPr/>
        </p:nvSpPr>
        <p:spPr>
          <a:xfrm>
            <a:off x="1658828" y="4478857"/>
            <a:ext cx="1256607" cy="1014876"/>
          </a:xfrm>
          <a:prstGeom prst="rect">
            <a:avLst/>
          </a:prstGeom>
          <a:noFill/>
          <a:ln w="762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ular Callout 11">
            <a:extLst>
              <a:ext uri="{FF2B5EF4-FFF2-40B4-BE49-F238E27FC236}">
                <a16:creationId xmlns:a16="http://schemas.microsoft.com/office/drawing/2014/main" id="{EC273E06-E6DF-CD41-A84C-BB45CF1E3A67}"/>
              </a:ext>
            </a:extLst>
          </p:cNvPr>
          <p:cNvSpPr/>
          <p:nvPr/>
        </p:nvSpPr>
        <p:spPr>
          <a:xfrm>
            <a:off x="164556" y="5812139"/>
            <a:ext cx="2879586" cy="797007"/>
          </a:xfrm>
          <a:prstGeom prst="wedgeRectCallout">
            <a:avLst>
              <a:gd name="adj1" fmla="val 32809"/>
              <a:gd name="adj2" fmla="val -74278"/>
            </a:avLst>
          </a:prstGeom>
          <a:solidFill>
            <a:srgbClr val="0A0D13"/>
          </a:solidFill>
          <a:ln w="381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Proxima Nova" panose="02000506030000020004" pitchFamily="2" charset="0"/>
              </a:rPr>
              <a:t>Most projects stay secure by staying up to date.</a:t>
            </a:r>
          </a:p>
        </p:txBody>
      </p:sp>
    </p:spTree>
    <p:extLst>
      <p:ext uri="{BB962C8B-B14F-4D97-AF65-F5344CB8AC3E}">
        <p14:creationId xmlns:p14="http://schemas.microsoft.com/office/powerpoint/2010/main" val="16651866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AF6F8C4-0134-3B47-AE45-EA54C85A8C4E}"/>
              </a:ext>
            </a:extLst>
          </p:cNvPr>
          <p:cNvPicPr>
            <a:picLocks noChangeAspect="1"/>
          </p:cNvPicPr>
          <p:nvPr/>
        </p:nvPicPr>
        <p:blipFill>
          <a:blip r:embed="rId3"/>
          <a:stretch>
            <a:fillRect/>
          </a:stretch>
        </p:blipFill>
        <p:spPr>
          <a:xfrm>
            <a:off x="3035808" y="1050970"/>
            <a:ext cx="6016751" cy="543294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637B86A2-771D-484F-B3AB-2B24C3DD5D8E}"/>
              </a:ext>
            </a:extLst>
          </p:cNvPr>
          <p:cNvSpPr txBox="1"/>
          <p:nvPr/>
        </p:nvSpPr>
        <p:spPr>
          <a:xfrm>
            <a:off x="0" y="408381"/>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Time to Remediate (TTR) vs. Time to Update (TTU)</a:t>
            </a:r>
          </a:p>
        </p:txBody>
      </p:sp>
      <p:sp>
        <p:nvSpPr>
          <p:cNvPr id="7" name="TextBox 145">
            <a:extLst>
              <a:ext uri="{FF2B5EF4-FFF2-40B4-BE49-F238E27FC236}">
                <a16:creationId xmlns:a16="http://schemas.microsoft.com/office/drawing/2014/main" id="{2F3392CB-78BB-E74C-8129-4A730ADFA13B}"/>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pic>
        <p:nvPicPr>
          <p:cNvPr id="5" name="Picture 4">
            <a:extLst>
              <a:ext uri="{FF2B5EF4-FFF2-40B4-BE49-F238E27FC236}">
                <a16:creationId xmlns:a16="http://schemas.microsoft.com/office/drawing/2014/main" id="{2C5B4C78-13B1-664B-8D69-21CAD34063FD}"/>
              </a:ext>
            </a:extLst>
          </p:cNvPr>
          <p:cNvPicPr>
            <a:picLocks noChangeAspect="1"/>
          </p:cNvPicPr>
          <p:nvPr/>
        </p:nvPicPr>
        <p:blipFill>
          <a:blip r:embed="rId4"/>
          <a:stretch>
            <a:fillRect/>
          </a:stretch>
        </p:blipFill>
        <p:spPr>
          <a:xfrm>
            <a:off x="3468623" y="1050970"/>
            <a:ext cx="5254752" cy="5402922"/>
          </a:xfrm>
          <a:prstGeom prst="rect">
            <a:avLst/>
          </a:prstGeom>
        </p:spPr>
      </p:pic>
      <p:sp>
        <p:nvSpPr>
          <p:cNvPr id="6" name="Rectangle 5">
            <a:extLst>
              <a:ext uri="{FF2B5EF4-FFF2-40B4-BE49-F238E27FC236}">
                <a16:creationId xmlns:a16="http://schemas.microsoft.com/office/drawing/2014/main" id="{6ED30185-A402-6547-97C5-E54D88851073}"/>
              </a:ext>
            </a:extLst>
          </p:cNvPr>
          <p:cNvSpPr/>
          <p:nvPr/>
        </p:nvSpPr>
        <p:spPr>
          <a:xfrm>
            <a:off x="2962654" y="6481310"/>
            <a:ext cx="1561646" cy="253916"/>
          </a:xfrm>
          <a:prstGeom prst="rect">
            <a:avLst/>
          </a:prstGeom>
        </p:spPr>
        <p:txBody>
          <a:bodyPr wrap="none">
            <a:spAutoFit/>
          </a:bodyPr>
          <a:lstStyle/>
          <a:p>
            <a:r>
              <a:rPr lang="en-US" sz="1050" dirty="0">
                <a:latin typeface="ProximaNova"/>
              </a:rPr>
              <a:t>Pearson correlation 0.6</a:t>
            </a:r>
            <a:endParaRPr lang="en-US" sz="1050" dirty="0"/>
          </a:p>
        </p:txBody>
      </p:sp>
      <p:sp>
        <p:nvSpPr>
          <p:cNvPr id="9" name="Rectangle 8">
            <a:extLst>
              <a:ext uri="{FF2B5EF4-FFF2-40B4-BE49-F238E27FC236}">
                <a16:creationId xmlns:a16="http://schemas.microsoft.com/office/drawing/2014/main" id="{7331A9CB-5A2E-9549-8693-E274208458FA}"/>
              </a:ext>
            </a:extLst>
          </p:cNvPr>
          <p:cNvSpPr/>
          <p:nvPr/>
        </p:nvSpPr>
        <p:spPr>
          <a:xfrm>
            <a:off x="3719245" y="5075435"/>
            <a:ext cx="1333213" cy="1177194"/>
          </a:xfrm>
          <a:prstGeom prst="rect">
            <a:avLst/>
          </a:prstGeom>
          <a:noFill/>
          <a:ln w="762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ular Callout 9">
            <a:extLst>
              <a:ext uri="{FF2B5EF4-FFF2-40B4-BE49-F238E27FC236}">
                <a16:creationId xmlns:a16="http://schemas.microsoft.com/office/drawing/2014/main" id="{4A236CCA-35BB-9544-9C33-64600A88C7AA}"/>
              </a:ext>
            </a:extLst>
          </p:cNvPr>
          <p:cNvSpPr/>
          <p:nvPr/>
        </p:nvSpPr>
        <p:spPr>
          <a:xfrm>
            <a:off x="554971" y="4972693"/>
            <a:ext cx="2186960" cy="1040846"/>
          </a:xfrm>
          <a:prstGeom prst="wedgeRectCallout">
            <a:avLst>
              <a:gd name="adj1" fmla="val 88244"/>
              <a:gd name="adj2" fmla="val 325"/>
            </a:avLst>
          </a:prstGeom>
          <a:solidFill>
            <a:srgbClr val="0A0D13"/>
          </a:solidFill>
          <a:ln w="381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Proxima Nova" panose="02000506030000020004" pitchFamily="2" charset="0"/>
              </a:rPr>
              <a:t>What are the characteristics of the best projects?</a:t>
            </a:r>
          </a:p>
        </p:txBody>
      </p:sp>
    </p:spTree>
    <p:extLst>
      <p:ext uri="{BB962C8B-B14F-4D97-AF65-F5344CB8AC3E}">
        <p14:creationId xmlns:p14="http://schemas.microsoft.com/office/powerpoint/2010/main" val="2275223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F5E016-77A8-6348-A46A-23D568F37758}"/>
              </a:ext>
            </a:extLst>
          </p:cNvPr>
          <p:cNvSpPr txBox="1"/>
          <p:nvPr/>
        </p:nvSpPr>
        <p:spPr>
          <a:xfrm>
            <a:off x="-1586" y="1847672"/>
            <a:ext cx="12191999" cy="1938992"/>
          </a:xfrm>
          <a:prstGeom prst="rect">
            <a:avLst/>
          </a:prstGeom>
          <a:noFill/>
        </p:spPr>
        <p:txBody>
          <a:bodyPr wrap="square" rtlCol="0">
            <a:spAutoFit/>
          </a:bodyPr>
          <a:lstStyle/>
          <a:p>
            <a:pPr algn="ctr"/>
            <a:r>
              <a:rPr lang="en-US" sz="3200" b="1" dirty="0">
                <a:solidFill>
                  <a:schemeClr val="bg1"/>
                </a:solidFill>
                <a:latin typeface="Proxima Nova" panose="02000506030000020004" pitchFamily="2" charset="0"/>
              </a:rPr>
              <a:t>Hypothesis 2 </a:t>
            </a:r>
          </a:p>
          <a:p>
            <a:pPr algn="ctr"/>
            <a:endParaRPr lang="en-US" sz="3200" b="1" dirty="0">
              <a:solidFill>
                <a:schemeClr val="bg1"/>
              </a:solidFill>
              <a:latin typeface="Proxima Nova" panose="02000506030000020004" pitchFamily="2" charset="0"/>
            </a:endParaRPr>
          </a:p>
          <a:p>
            <a:pPr algn="ctr"/>
            <a:r>
              <a:rPr lang="en-US" sz="2800" dirty="0">
                <a:solidFill>
                  <a:schemeClr val="bg1"/>
                </a:solidFill>
                <a:latin typeface="Proxima Nova" panose="02000506030000020004" pitchFamily="2" charset="0"/>
              </a:rPr>
              <a:t>Projects that update dependencies more frequently </a:t>
            </a:r>
          </a:p>
          <a:p>
            <a:pPr algn="ctr"/>
            <a:r>
              <a:rPr lang="en-US" sz="2800" dirty="0">
                <a:solidFill>
                  <a:schemeClr val="bg1"/>
                </a:solidFill>
                <a:latin typeface="Proxima Nova" panose="02000506030000020004" pitchFamily="2" charset="0"/>
              </a:rPr>
              <a:t>are generally more secure. </a:t>
            </a:r>
          </a:p>
        </p:txBody>
      </p:sp>
      <p:sp>
        <p:nvSpPr>
          <p:cNvPr id="6" name="TextBox 145">
            <a:extLst>
              <a:ext uri="{FF2B5EF4-FFF2-40B4-BE49-F238E27FC236}">
                <a16:creationId xmlns:a16="http://schemas.microsoft.com/office/drawing/2014/main" id="{12F65EE2-4325-AA43-85B9-A0938A3BDE55}"/>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spTree>
    <p:extLst>
      <p:ext uri="{BB962C8B-B14F-4D97-AF65-F5344CB8AC3E}">
        <p14:creationId xmlns:p14="http://schemas.microsoft.com/office/powerpoint/2010/main" val="283499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A9AC21-4BBA-8046-BE64-2717B4D17760}"/>
              </a:ext>
            </a:extLst>
          </p:cNvPr>
          <p:cNvSpPr txBox="1"/>
          <p:nvPr/>
        </p:nvSpPr>
        <p:spPr>
          <a:xfrm>
            <a:off x="-1586" y="1847672"/>
            <a:ext cx="12191999" cy="2800767"/>
          </a:xfrm>
          <a:prstGeom prst="rect">
            <a:avLst/>
          </a:prstGeom>
          <a:noFill/>
        </p:spPr>
        <p:txBody>
          <a:bodyPr wrap="square" rtlCol="0">
            <a:spAutoFit/>
          </a:bodyPr>
          <a:lstStyle/>
          <a:p>
            <a:pPr algn="ctr"/>
            <a:r>
              <a:rPr lang="en-US" sz="3200" b="1" dirty="0">
                <a:solidFill>
                  <a:schemeClr val="bg1"/>
                </a:solidFill>
                <a:latin typeface="Proxima Nova" panose="02000506030000020004" pitchFamily="2" charset="0"/>
              </a:rPr>
              <a:t>Hypothesis 2 </a:t>
            </a:r>
          </a:p>
          <a:p>
            <a:pPr algn="ctr"/>
            <a:endParaRPr lang="en-US" sz="3200" b="1" dirty="0">
              <a:solidFill>
                <a:schemeClr val="bg1"/>
              </a:solidFill>
              <a:latin typeface="Proxima Nova" panose="02000506030000020004" pitchFamily="2" charset="0"/>
            </a:endParaRPr>
          </a:p>
          <a:p>
            <a:pPr algn="ctr"/>
            <a:r>
              <a:rPr lang="en-US" sz="2800" dirty="0">
                <a:solidFill>
                  <a:schemeClr val="bg1"/>
                </a:solidFill>
                <a:latin typeface="Proxima Nova" panose="02000506030000020004" pitchFamily="2" charset="0"/>
              </a:rPr>
              <a:t>Projects that update dependencies more frequently </a:t>
            </a:r>
          </a:p>
          <a:p>
            <a:pPr algn="ctr"/>
            <a:r>
              <a:rPr lang="en-US" sz="2800" dirty="0">
                <a:solidFill>
                  <a:schemeClr val="bg1"/>
                </a:solidFill>
                <a:latin typeface="Proxima Nova" panose="02000506030000020004" pitchFamily="2" charset="0"/>
              </a:rPr>
              <a:t>are generally more secure. </a:t>
            </a:r>
          </a:p>
          <a:p>
            <a:pPr algn="ctr"/>
            <a:endParaRPr lang="en-US" sz="2800" dirty="0">
              <a:solidFill>
                <a:schemeClr val="bg1"/>
              </a:solidFill>
              <a:latin typeface="Proxima Nova" panose="02000506030000020004" pitchFamily="2" charset="0"/>
            </a:endParaRPr>
          </a:p>
          <a:p>
            <a:pPr algn="ctr"/>
            <a:r>
              <a:rPr lang="en-US" sz="2800" b="1" spc="300" dirty="0">
                <a:solidFill>
                  <a:schemeClr val="bg1"/>
                </a:solidFill>
                <a:latin typeface="Proxima Nova Semibold" panose="02000506030000020004" pitchFamily="2" charset="77"/>
              </a:rPr>
              <a:t>(VALIDATED)</a:t>
            </a:r>
          </a:p>
        </p:txBody>
      </p:sp>
      <p:sp>
        <p:nvSpPr>
          <p:cNvPr id="4" name="TextBox 145">
            <a:extLst>
              <a:ext uri="{FF2B5EF4-FFF2-40B4-BE49-F238E27FC236}">
                <a16:creationId xmlns:a16="http://schemas.microsoft.com/office/drawing/2014/main" id="{FCF18640-E56E-E744-94BD-637A91CDFA26}"/>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spTree>
    <p:extLst>
      <p:ext uri="{BB962C8B-B14F-4D97-AF65-F5344CB8AC3E}">
        <p14:creationId xmlns:p14="http://schemas.microsoft.com/office/powerpoint/2010/main" val="19639384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A9AC21-4BBA-8046-BE64-2717B4D17760}"/>
              </a:ext>
            </a:extLst>
          </p:cNvPr>
          <p:cNvSpPr txBox="1"/>
          <p:nvPr/>
        </p:nvSpPr>
        <p:spPr>
          <a:xfrm>
            <a:off x="0" y="1844420"/>
            <a:ext cx="12192000" cy="2841804"/>
          </a:xfrm>
          <a:prstGeom prst="rect">
            <a:avLst/>
          </a:prstGeom>
          <a:noFill/>
        </p:spPr>
        <p:txBody>
          <a:bodyPr wrap="square" rtlCol="0">
            <a:spAutoFit/>
          </a:bodyPr>
          <a:lstStyle/>
          <a:p>
            <a:pPr algn="ctr"/>
            <a:r>
              <a:rPr lang="en-US" sz="3200" b="1" dirty="0">
                <a:solidFill>
                  <a:schemeClr val="bg1"/>
                </a:solidFill>
                <a:latin typeface="Proxima Nova" panose="02000506030000020004" pitchFamily="2" charset="0"/>
              </a:rPr>
              <a:t>Most projects stay secure by staying up to date.</a:t>
            </a:r>
          </a:p>
          <a:p>
            <a:pPr algn="ctr"/>
            <a:endParaRPr lang="en-US" sz="3200" b="1" dirty="0">
              <a:solidFill>
                <a:schemeClr val="bg1"/>
              </a:solidFill>
              <a:latin typeface="Proxima Nova" panose="02000506030000020004" pitchFamily="2" charset="0"/>
            </a:endParaRPr>
          </a:p>
          <a:p>
            <a:pPr algn="ctr"/>
            <a:endParaRPr lang="en-US" sz="3200" b="1" baseline="30000" dirty="0">
              <a:solidFill>
                <a:schemeClr val="bg1"/>
              </a:solidFill>
              <a:latin typeface="Proxima Nova" panose="02000506030000020004" pitchFamily="2" charset="0"/>
            </a:endParaRPr>
          </a:p>
          <a:p>
            <a:pPr algn="ctr"/>
            <a:r>
              <a:rPr lang="en-US" sz="2400" i="1" dirty="0">
                <a:solidFill>
                  <a:schemeClr val="bg1"/>
                </a:solidFill>
                <a:latin typeface="Proxima Nova" panose="02000506030000020004" pitchFamily="2" charset="0"/>
              </a:rPr>
              <a:t>55% have MTTR and MTTU within 20% of each other.</a:t>
            </a:r>
          </a:p>
          <a:p>
            <a:pPr algn="ctr"/>
            <a:endParaRPr lang="en-US" sz="2400" i="1" dirty="0">
              <a:solidFill>
                <a:schemeClr val="bg1"/>
              </a:solidFill>
              <a:latin typeface="Proxima Nova" panose="02000506030000020004" pitchFamily="2" charset="0"/>
            </a:endParaRPr>
          </a:p>
          <a:p>
            <a:pPr algn="ctr"/>
            <a:r>
              <a:rPr lang="en-US" sz="2400" i="1" dirty="0">
                <a:solidFill>
                  <a:schemeClr val="bg1"/>
                </a:solidFill>
                <a:latin typeface="Proxima Nova" panose="02000506030000020004" pitchFamily="2" charset="0"/>
              </a:rPr>
              <a:t>Only 15% maintain better than average MTTR.</a:t>
            </a:r>
            <a:endParaRPr lang="en-US" sz="3200" dirty="0">
              <a:solidFill>
                <a:schemeClr val="bg1"/>
              </a:solidFill>
              <a:latin typeface="Proxima Nova" panose="02000506030000020004" pitchFamily="2" charset="0"/>
            </a:endParaRPr>
          </a:p>
          <a:p>
            <a:pPr algn="ctr"/>
            <a:endParaRPr lang="en-US" sz="3200" b="1" baseline="30000" dirty="0">
              <a:solidFill>
                <a:schemeClr val="bg1"/>
              </a:solidFill>
              <a:latin typeface="Proxima Nova" panose="02000506030000020004" pitchFamily="2" charset="0"/>
            </a:endParaRPr>
          </a:p>
        </p:txBody>
      </p:sp>
      <p:sp>
        <p:nvSpPr>
          <p:cNvPr id="4" name="TextBox 145">
            <a:extLst>
              <a:ext uri="{FF2B5EF4-FFF2-40B4-BE49-F238E27FC236}">
                <a16:creationId xmlns:a16="http://schemas.microsoft.com/office/drawing/2014/main" id="{22847686-0022-6749-BE5B-5B4961AC97AD}"/>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spTree>
    <p:extLst>
      <p:ext uri="{BB962C8B-B14F-4D97-AF65-F5344CB8AC3E}">
        <p14:creationId xmlns:p14="http://schemas.microsoft.com/office/powerpoint/2010/main" val="3785509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A9AC21-4BBA-8046-BE64-2717B4D17760}"/>
              </a:ext>
            </a:extLst>
          </p:cNvPr>
          <p:cNvSpPr txBox="1"/>
          <p:nvPr/>
        </p:nvSpPr>
        <p:spPr>
          <a:xfrm>
            <a:off x="0" y="881125"/>
            <a:ext cx="12190413" cy="3580467"/>
          </a:xfrm>
          <a:prstGeom prst="rect">
            <a:avLst/>
          </a:prstGeom>
          <a:noFill/>
        </p:spPr>
        <p:txBody>
          <a:bodyPr wrap="square" rtlCol="0">
            <a:spAutoFit/>
          </a:bodyPr>
          <a:lstStyle/>
          <a:p>
            <a:pPr algn="ctr"/>
            <a:endParaRPr lang="en-US" sz="3200" dirty="0">
              <a:solidFill>
                <a:schemeClr val="bg1"/>
              </a:solidFill>
              <a:latin typeface="Proxima Nova" panose="02000506030000020004" pitchFamily="2" charset="0"/>
            </a:endParaRPr>
          </a:p>
          <a:p>
            <a:pPr algn="ctr"/>
            <a:endParaRPr lang="en-US" sz="3200" dirty="0">
              <a:solidFill>
                <a:schemeClr val="bg1"/>
              </a:solidFill>
              <a:latin typeface="Proxima Nova" panose="02000506030000020004" pitchFamily="2" charset="0"/>
            </a:endParaRPr>
          </a:p>
          <a:p>
            <a:pPr algn="ctr"/>
            <a:r>
              <a:rPr lang="en-US" sz="3200" b="1" dirty="0">
                <a:solidFill>
                  <a:schemeClr val="bg1"/>
                </a:solidFill>
                <a:latin typeface="Proxima Nova" panose="02000506030000020004" pitchFamily="2" charset="0"/>
              </a:rPr>
              <a:t>Hypothesis 3</a:t>
            </a:r>
          </a:p>
          <a:p>
            <a:pPr algn="ctr"/>
            <a:endParaRPr lang="en-US" sz="3200" b="1" dirty="0">
              <a:solidFill>
                <a:schemeClr val="bg1"/>
              </a:solidFill>
              <a:latin typeface="Proxima Nova" panose="02000506030000020004" pitchFamily="2" charset="0"/>
            </a:endParaRPr>
          </a:p>
          <a:p>
            <a:pPr algn="ctr"/>
            <a:r>
              <a:rPr lang="en-US" sz="2800" dirty="0">
                <a:solidFill>
                  <a:schemeClr val="bg1"/>
                </a:solidFill>
                <a:latin typeface="Proxima Nova" panose="02000506030000020004" pitchFamily="2" charset="0"/>
              </a:rPr>
              <a:t>Projects with fewer dependencies will stay more up to date. </a:t>
            </a:r>
            <a:endParaRPr lang="en-US" sz="2800" baseline="30000" dirty="0">
              <a:solidFill>
                <a:schemeClr val="bg1"/>
              </a:solidFill>
              <a:latin typeface="Proxima Nova" panose="02000506030000020004" pitchFamily="2" charset="0"/>
            </a:endParaRPr>
          </a:p>
          <a:p>
            <a:pPr algn="ctr"/>
            <a:endParaRPr lang="en-US" sz="2800" dirty="0">
              <a:solidFill>
                <a:schemeClr val="bg1"/>
              </a:solidFill>
              <a:latin typeface="Proxima Nova" panose="02000506030000020004" pitchFamily="2" charset="0"/>
            </a:endParaRPr>
          </a:p>
          <a:p>
            <a:pPr algn="ctr"/>
            <a:endParaRPr lang="en-US" sz="3200" baseline="30000" dirty="0">
              <a:solidFill>
                <a:schemeClr val="bg1"/>
              </a:solidFill>
              <a:latin typeface="Proxima Nova" panose="02000506030000020004" pitchFamily="2" charset="0"/>
            </a:endParaRPr>
          </a:p>
          <a:p>
            <a:pPr algn="ctr"/>
            <a:endParaRPr lang="en-US" sz="3200" baseline="30000" dirty="0">
              <a:solidFill>
                <a:schemeClr val="bg1"/>
              </a:solidFill>
              <a:latin typeface="Proxima Nova" panose="02000506030000020004" pitchFamily="2" charset="0"/>
            </a:endParaRPr>
          </a:p>
        </p:txBody>
      </p:sp>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spTree>
    <p:extLst>
      <p:ext uri="{BB962C8B-B14F-4D97-AF65-F5344CB8AC3E}">
        <p14:creationId xmlns:p14="http://schemas.microsoft.com/office/powerpoint/2010/main" val="817494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A9AC21-4BBA-8046-BE64-2717B4D17760}"/>
              </a:ext>
            </a:extLst>
          </p:cNvPr>
          <p:cNvSpPr txBox="1"/>
          <p:nvPr/>
        </p:nvSpPr>
        <p:spPr>
          <a:xfrm>
            <a:off x="0" y="881125"/>
            <a:ext cx="12190413" cy="6186309"/>
          </a:xfrm>
          <a:prstGeom prst="rect">
            <a:avLst/>
          </a:prstGeom>
          <a:noFill/>
        </p:spPr>
        <p:txBody>
          <a:bodyPr wrap="square" rtlCol="0">
            <a:spAutoFit/>
          </a:bodyPr>
          <a:lstStyle/>
          <a:p>
            <a:pPr algn="ctr"/>
            <a:endParaRPr lang="en-US" sz="2800" dirty="0">
              <a:solidFill>
                <a:schemeClr val="bg1"/>
              </a:solidFill>
              <a:latin typeface="Proxima Nova" panose="02000506030000020004" pitchFamily="2" charset="0"/>
            </a:endParaRPr>
          </a:p>
          <a:p>
            <a:pPr algn="ctr"/>
            <a:endParaRPr lang="en-US" sz="3600" dirty="0">
              <a:solidFill>
                <a:schemeClr val="bg1"/>
              </a:solidFill>
              <a:latin typeface="Proxima Nova" panose="02000506030000020004" pitchFamily="2" charset="0"/>
            </a:endParaRPr>
          </a:p>
          <a:p>
            <a:pPr algn="ctr"/>
            <a:r>
              <a:rPr lang="en-US" sz="3200" b="1" dirty="0">
                <a:solidFill>
                  <a:schemeClr val="bg1"/>
                </a:solidFill>
                <a:latin typeface="Proxima Nova" panose="02000506030000020004" pitchFamily="2" charset="0"/>
              </a:rPr>
              <a:t>Hypothesis 3 </a:t>
            </a:r>
          </a:p>
          <a:p>
            <a:pPr algn="ctr"/>
            <a:endParaRPr lang="en-US" sz="3200" b="1" dirty="0">
              <a:solidFill>
                <a:schemeClr val="bg1"/>
              </a:solidFill>
              <a:latin typeface="Proxima Nova" panose="02000506030000020004" pitchFamily="2" charset="0"/>
            </a:endParaRPr>
          </a:p>
          <a:p>
            <a:pPr algn="ctr"/>
            <a:r>
              <a:rPr lang="en-US" sz="2800" dirty="0">
                <a:solidFill>
                  <a:schemeClr val="bg1"/>
                </a:solidFill>
                <a:latin typeface="Proxima Nova" panose="02000506030000020004" pitchFamily="2" charset="0"/>
              </a:rPr>
              <a:t>Projects with fewer dependencies will stay more up to date. </a:t>
            </a:r>
          </a:p>
          <a:p>
            <a:pPr algn="ctr"/>
            <a:endParaRPr lang="en-US" sz="2800" b="1" spc="300" dirty="0">
              <a:solidFill>
                <a:schemeClr val="bg1"/>
              </a:solidFill>
              <a:latin typeface="Proxima Nova Semibold" panose="02000506030000020004" pitchFamily="2" charset="77"/>
            </a:endParaRPr>
          </a:p>
          <a:p>
            <a:pPr algn="ctr"/>
            <a:r>
              <a:rPr lang="en-US" sz="2800" b="1" spc="300" dirty="0">
                <a:solidFill>
                  <a:schemeClr val="bg1"/>
                </a:solidFill>
                <a:latin typeface="Proxima Nova Semibold" panose="02000506030000020004" pitchFamily="2" charset="77"/>
              </a:rPr>
              <a:t>(REJECTED)</a:t>
            </a:r>
          </a:p>
          <a:p>
            <a:pPr algn="ctr"/>
            <a:endParaRPr lang="en-US" sz="3200" dirty="0">
              <a:solidFill>
                <a:schemeClr val="bg1"/>
              </a:solidFill>
              <a:latin typeface="Proxima Nova" panose="02000506030000020004" pitchFamily="2" charset="0"/>
            </a:endParaRPr>
          </a:p>
          <a:p>
            <a:pPr algn="ctr"/>
            <a:r>
              <a:rPr lang="en-US" sz="2400" i="1" dirty="0">
                <a:solidFill>
                  <a:schemeClr val="bg1"/>
                </a:solidFill>
                <a:latin typeface="Proxima Nova" panose="02000506030000020004" pitchFamily="2" charset="0"/>
              </a:rPr>
              <a:t>Components with more dependencies actually have </a:t>
            </a:r>
            <a:r>
              <a:rPr lang="en-US" sz="2400" b="1" i="1" u="sng" dirty="0">
                <a:solidFill>
                  <a:schemeClr val="bg1"/>
                </a:solidFill>
                <a:latin typeface="Proxima Nova" panose="02000506030000020004" pitchFamily="2" charset="0"/>
              </a:rPr>
              <a:t>better</a:t>
            </a:r>
            <a:r>
              <a:rPr lang="en-US" sz="2400" i="1" dirty="0">
                <a:solidFill>
                  <a:schemeClr val="bg1"/>
                </a:solidFill>
                <a:latin typeface="Proxima Nova" panose="02000506030000020004" pitchFamily="2" charset="0"/>
              </a:rPr>
              <a:t> MTTU.</a:t>
            </a:r>
          </a:p>
          <a:p>
            <a:pPr algn="ctr"/>
            <a:endParaRPr lang="en-US" sz="3200" dirty="0">
              <a:solidFill>
                <a:schemeClr val="bg1"/>
              </a:solidFill>
              <a:latin typeface="Proxima Nova" panose="02000506030000020004" pitchFamily="2" charset="0"/>
            </a:endParaRPr>
          </a:p>
          <a:p>
            <a:pPr algn="ctr"/>
            <a:endParaRPr lang="en-US" sz="3200" baseline="30000" dirty="0">
              <a:solidFill>
                <a:schemeClr val="bg1"/>
              </a:solidFill>
              <a:latin typeface="Proxima Nova" panose="02000506030000020004" pitchFamily="2" charset="0"/>
            </a:endParaRPr>
          </a:p>
          <a:p>
            <a:pPr algn="ctr"/>
            <a:endParaRPr lang="en-US" sz="3200" dirty="0">
              <a:solidFill>
                <a:schemeClr val="bg1"/>
              </a:solidFill>
              <a:latin typeface="Proxima Nova" panose="02000506030000020004" pitchFamily="2" charset="0"/>
            </a:endParaRPr>
          </a:p>
          <a:p>
            <a:pPr algn="ctr"/>
            <a:endParaRPr lang="en-US" sz="3200" baseline="30000" dirty="0">
              <a:solidFill>
                <a:schemeClr val="bg1"/>
              </a:solidFill>
              <a:latin typeface="Proxima Nova" panose="02000506030000020004" pitchFamily="2" charset="0"/>
            </a:endParaRPr>
          </a:p>
          <a:p>
            <a:pPr algn="ctr"/>
            <a:endParaRPr lang="en-US" sz="3200" baseline="30000" dirty="0">
              <a:solidFill>
                <a:schemeClr val="bg1"/>
              </a:solidFill>
              <a:latin typeface="Proxima Nova" panose="02000506030000020004" pitchFamily="2" charset="0"/>
            </a:endParaRPr>
          </a:p>
        </p:txBody>
      </p:sp>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spTree>
    <p:extLst>
      <p:ext uri="{BB962C8B-B14F-4D97-AF65-F5344CB8AC3E}">
        <p14:creationId xmlns:p14="http://schemas.microsoft.com/office/powerpoint/2010/main" val="23696689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1C5E8AB-13E3-834A-952A-EAB53987A759}"/>
              </a:ext>
            </a:extLst>
          </p:cNvPr>
          <p:cNvGrpSpPr/>
          <p:nvPr/>
        </p:nvGrpSpPr>
        <p:grpSpPr>
          <a:xfrm>
            <a:off x="3455328" y="800100"/>
            <a:ext cx="7045199" cy="4911132"/>
            <a:chOff x="3103825" y="1484644"/>
            <a:chExt cx="6558701" cy="4572000"/>
          </a:xfrm>
        </p:grpSpPr>
        <p:pic>
          <p:nvPicPr>
            <p:cNvPr id="8" name="Picture 7">
              <a:extLst>
                <a:ext uri="{FF2B5EF4-FFF2-40B4-BE49-F238E27FC236}">
                  <a16:creationId xmlns:a16="http://schemas.microsoft.com/office/drawing/2014/main" id="{C79616B3-77BD-204A-BB46-8353AC68CE4F}"/>
                </a:ext>
              </a:extLst>
            </p:cNvPr>
            <p:cNvPicPr>
              <a:picLocks noChangeAspect="1"/>
            </p:cNvPicPr>
            <p:nvPr/>
          </p:nvPicPr>
          <p:blipFill>
            <a:blip r:embed="rId3"/>
            <a:stretch>
              <a:fillRect/>
            </a:stretch>
          </p:blipFill>
          <p:spPr>
            <a:xfrm>
              <a:off x="3103825" y="1484644"/>
              <a:ext cx="6472254" cy="45720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F004306-F123-0C4A-9807-890DBF2FBE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2116" t="18286" b="3048"/>
            <a:stretch/>
          </p:blipFill>
          <p:spPr>
            <a:xfrm>
              <a:off x="3198950" y="1708220"/>
              <a:ext cx="6463576" cy="4328849"/>
            </a:xfrm>
            <a:prstGeom prst="rect">
              <a:avLst/>
            </a:prstGeom>
          </p:spPr>
        </p:pic>
      </p:grpSp>
      <p:sp>
        <p:nvSpPr>
          <p:cNvPr id="4" name="TextBox 3">
            <a:extLst>
              <a:ext uri="{FF2B5EF4-FFF2-40B4-BE49-F238E27FC236}">
                <a16:creationId xmlns:a16="http://schemas.microsoft.com/office/drawing/2014/main" id="{637B86A2-771D-484F-B3AB-2B24C3DD5D8E}"/>
              </a:ext>
            </a:extLst>
          </p:cNvPr>
          <p:cNvSpPr txBox="1"/>
          <p:nvPr/>
        </p:nvSpPr>
        <p:spPr>
          <a:xfrm>
            <a:off x="275777" y="1246049"/>
            <a:ext cx="2454360" cy="1015663"/>
          </a:xfrm>
          <a:prstGeom prst="rect">
            <a:avLst/>
          </a:prstGeom>
          <a:noFill/>
        </p:spPr>
        <p:txBody>
          <a:bodyPr wrap="square" rtlCol="0">
            <a:spAutoFit/>
          </a:bodyPr>
          <a:lstStyle/>
          <a:p>
            <a:r>
              <a:rPr lang="en-US" sz="2000" dirty="0">
                <a:latin typeface="Proxima Nova" panose="02000506030000020004" pitchFamily="2" charset="0"/>
              </a:rPr>
              <a:t>More dependencies correlate with larger development teams.</a:t>
            </a:r>
          </a:p>
        </p:txBody>
      </p:sp>
      <p:sp>
        <p:nvSpPr>
          <p:cNvPr id="6" name="TextBox 145">
            <a:extLst>
              <a:ext uri="{FF2B5EF4-FFF2-40B4-BE49-F238E27FC236}">
                <a16:creationId xmlns:a16="http://schemas.microsoft.com/office/drawing/2014/main" id="{BF18C777-CB41-434D-893D-A358BB72EE6A}"/>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
        <p:nvSpPr>
          <p:cNvPr id="9" name="TextBox 8">
            <a:extLst>
              <a:ext uri="{FF2B5EF4-FFF2-40B4-BE49-F238E27FC236}">
                <a16:creationId xmlns:a16="http://schemas.microsoft.com/office/drawing/2014/main" id="{44A6AA9D-3C7B-B445-BFA5-2D440B032DC1}"/>
              </a:ext>
            </a:extLst>
          </p:cNvPr>
          <p:cNvSpPr txBox="1"/>
          <p:nvPr/>
        </p:nvSpPr>
        <p:spPr>
          <a:xfrm>
            <a:off x="283030" y="2587169"/>
            <a:ext cx="2636016" cy="1631216"/>
          </a:xfrm>
          <a:prstGeom prst="rect">
            <a:avLst/>
          </a:prstGeom>
          <a:noFill/>
        </p:spPr>
        <p:txBody>
          <a:bodyPr wrap="square" rtlCol="0">
            <a:spAutoFit/>
          </a:bodyPr>
          <a:lstStyle/>
          <a:p>
            <a:r>
              <a:rPr lang="en-US" sz="2000" b="1" dirty="0">
                <a:latin typeface="Proxima Nova" panose="02000506030000020004" pitchFamily="2" charset="0"/>
              </a:rPr>
              <a:t>Larger development teams have 50% faster MTTU and release 2.6x more frequently.</a:t>
            </a:r>
          </a:p>
        </p:txBody>
      </p:sp>
    </p:spTree>
    <p:extLst>
      <p:ext uri="{BB962C8B-B14F-4D97-AF65-F5344CB8AC3E}">
        <p14:creationId xmlns:p14="http://schemas.microsoft.com/office/powerpoint/2010/main" val="3500289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BD36F1-0E0C-5E4A-8811-046018F6DCD1}"/>
              </a:ext>
            </a:extLst>
          </p:cNvPr>
          <p:cNvPicPr>
            <a:picLocks noChangeAspect="1"/>
          </p:cNvPicPr>
          <p:nvPr/>
        </p:nvPicPr>
        <p:blipFill rotWithShape="1">
          <a:blip r:embed="rId3">
            <a:duotone>
              <a:prstClr val="black"/>
              <a:schemeClr val="accent5">
                <a:tint val="45000"/>
                <a:satMod val="400000"/>
              </a:schemeClr>
            </a:duotone>
          </a:blip>
          <a:srcRect l="8141" r="15875" b="13026"/>
          <a:stretch/>
        </p:blipFill>
        <p:spPr>
          <a:xfrm flipH="1">
            <a:off x="0" y="0"/>
            <a:ext cx="12192000" cy="7849961"/>
          </a:xfrm>
          <a:prstGeom prst="rect">
            <a:avLst/>
          </a:prstGeom>
        </p:spPr>
      </p:pic>
      <p:sp>
        <p:nvSpPr>
          <p:cNvPr id="3" name="Rectangle 2">
            <a:extLst>
              <a:ext uri="{FF2B5EF4-FFF2-40B4-BE49-F238E27FC236}">
                <a16:creationId xmlns:a16="http://schemas.microsoft.com/office/drawing/2014/main" id="{5A16E432-7BA6-8B43-B0F6-97170E6FAD3D}"/>
              </a:ext>
            </a:extLst>
          </p:cNvPr>
          <p:cNvSpPr/>
          <p:nvPr/>
        </p:nvSpPr>
        <p:spPr>
          <a:xfrm>
            <a:off x="8485632" y="5937084"/>
            <a:ext cx="3182112" cy="584775"/>
          </a:xfrm>
          <a:prstGeom prst="rect">
            <a:avLst/>
          </a:prstGeom>
        </p:spPr>
        <p:txBody>
          <a:bodyPr wrap="square">
            <a:spAutoFit/>
          </a:bodyPr>
          <a:lstStyle/>
          <a:p>
            <a:pPr algn="r"/>
            <a:r>
              <a:rPr lang="en-US" sz="3200" b="1" dirty="0">
                <a:solidFill>
                  <a:schemeClr val="bg1"/>
                </a:solidFill>
                <a:latin typeface="Proxima Nova" panose="02000506030000020004" pitchFamily="2" charset="0"/>
              </a:rPr>
              <a:t>2013: </a:t>
            </a:r>
            <a:r>
              <a:rPr lang="en-US" sz="3200" dirty="0">
                <a:solidFill>
                  <a:schemeClr val="bg1"/>
                </a:solidFill>
                <a:latin typeface="Proxima Nova" panose="02000506030000020004" pitchFamily="2" charset="0"/>
              </a:rPr>
              <a:t>Gene Kim</a:t>
            </a:r>
          </a:p>
        </p:txBody>
      </p:sp>
    </p:spTree>
    <p:extLst>
      <p:ext uri="{BB962C8B-B14F-4D97-AF65-F5344CB8AC3E}">
        <p14:creationId xmlns:p14="http://schemas.microsoft.com/office/powerpoint/2010/main" val="24888561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1C5E8AB-13E3-834A-952A-EAB53987A759}"/>
              </a:ext>
            </a:extLst>
          </p:cNvPr>
          <p:cNvGrpSpPr/>
          <p:nvPr/>
        </p:nvGrpSpPr>
        <p:grpSpPr>
          <a:xfrm>
            <a:off x="3455328" y="800100"/>
            <a:ext cx="7045199" cy="4911132"/>
            <a:chOff x="3103825" y="1484644"/>
            <a:chExt cx="6558701" cy="4572000"/>
          </a:xfrm>
        </p:grpSpPr>
        <p:pic>
          <p:nvPicPr>
            <p:cNvPr id="8" name="Picture 7">
              <a:extLst>
                <a:ext uri="{FF2B5EF4-FFF2-40B4-BE49-F238E27FC236}">
                  <a16:creationId xmlns:a16="http://schemas.microsoft.com/office/drawing/2014/main" id="{C79616B3-77BD-204A-BB46-8353AC68CE4F}"/>
                </a:ext>
              </a:extLst>
            </p:cNvPr>
            <p:cNvPicPr>
              <a:picLocks noChangeAspect="1"/>
            </p:cNvPicPr>
            <p:nvPr/>
          </p:nvPicPr>
          <p:blipFill>
            <a:blip r:embed="rId2"/>
            <a:stretch>
              <a:fillRect/>
            </a:stretch>
          </p:blipFill>
          <p:spPr>
            <a:xfrm>
              <a:off x="3103825" y="1484644"/>
              <a:ext cx="6472254" cy="45720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9F004306-F123-0C4A-9807-890DBF2FBE7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2116" t="18286" b="3048"/>
            <a:stretch/>
          </p:blipFill>
          <p:spPr>
            <a:xfrm>
              <a:off x="3198950" y="1708220"/>
              <a:ext cx="6463576" cy="4328849"/>
            </a:xfrm>
            <a:prstGeom prst="rect">
              <a:avLst/>
            </a:prstGeom>
          </p:spPr>
        </p:pic>
      </p:grpSp>
      <p:sp>
        <p:nvSpPr>
          <p:cNvPr id="12" name="Rectangle 11">
            <a:extLst>
              <a:ext uri="{FF2B5EF4-FFF2-40B4-BE49-F238E27FC236}">
                <a16:creationId xmlns:a16="http://schemas.microsoft.com/office/drawing/2014/main" id="{92B75A12-9685-F241-9A02-EB46C06E7B5D}"/>
              </a:ext>
            </a:extLst>
          </p:cNvPr>
          <p:cNvSpPr/>
          <p:nvPr/>
        </p:nvSpPr>
        <p:spPr>
          <a:xfrm>
            <a:off x="4139921" y="4069582"/>
            <a:ext cx="7415683" cy="1014884"/>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C88959-6506-9940-BC71-03D1F3EA4CBD}"/>
              </a:ext>
            </a:extLst>
          </p:cNvPr>
          <p:cNvSpPr/>
          <p:nvPr/>
        </p:nvSpPr>
        <p:spPr>
          <a:xfrm>
            <a:off x="4141595" y="3006131"/>
            <a:ext cx="7415683" cy="1014884"/>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37B86A2-771D-484F-B3AB-2B24C3DD5D8E}"/>
              </a:ext>
            </a:extLst>
          </p:cNvPr>
          <p:cNvSpPr txBox="1"/>
          <p:nvPr/>
        </p:nvSpPr>
        <p:spPr>
          <a:xfrm>
            <a:off x="275777" y="1246049"/>
            <a:ext cx="2454360" cy="1015663"/>
          </a:xfrm>
          <a:prstGeom prst="rect">
            <a:avLst/>
          </a:prstGeom>
          <a:noFill/>
        </p:spPr>
        <p:txBody>
          <a:bodyPr wrap="square" rtlCol="0">
            <a:spAutoFit/>
          </a:bodyPr>
          <a:lstStyle/>
          <a:p>
            <a:r>
              <a:rPr lang="en-US" sz="2000" dirty="0">
                <a:latin typeface="Proxima Nova" panose="02000506030000020004" pitchFamily="2" charset="0"/>
              </a:rPr>
              <a:t>More dependencies correlate with larger development teams.</a:t>
            </a:r>
          </a:p>
        </p:txBody>
      </p:sp>
      <p:sp>
        <p:nvSpPr>
          <p:cNvPr id="6" name="TextBox 145">
            <a:extLst>
              <a:ext uri="{FF2B5EF4-FFF2-40B4-BE49-F238E27FC236}">
                <a16:creationId xmlns:a16="http://schemas.microsoft.com/office/drawing/2014/main" id="{BF18C777-CB41-434D-893D-A358BB72EE6A}"/>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pic>
        <p:nvPicPr>
          <p:cNvPr id="3" name="Picture 2">
            <a:extLst>
              <a:ext uri="{FF2B5EF4-FFF2-40B4-BE49-F238E27FC236}">
                <a16:creationId xmlns:a16="http://schemas.microsoft.com/office/drawing/2014/main" id="{A3051067-3A14-2F4B-B414-34D999B151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42361" y="4220307"/>
            <a:ext cx="778747" cy="778747"/>
          </a:xfrm>
          <a:prstGeom prst="rect">
            <a:avLst/>
          </a:prstGeom>
        </p:spPr>
      </p:pic>
      <p:pic>
        <p:nvPicPr>
          <p:cNvPr id="10" name="Picture 9">
            <a:extLst>
              <a:ext uri="{FF2B5EF4-FFF2-40B4-BE49-F238E27FC236}">
                <a16:creationId xmlns:a16="http://schemas.microsoft.com/office/drawing/2014/main" id="{83D36F6C-582D-284D-A4C9-B8C810A8B69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842361" y="3087356"/>
            <a:ext cx="778747" cy="778747"/>
          </a:xfrm>
          <a:prstGeom prst="rect">
            <a:avLst/>
          </a:prstGeom>
        </p:spPr>
      </p:pic>
      <p:pic>
        <p:nvPicPr>
          <p:cNvPr id="11" name="Picture 10">
            <a:extLst>
              <a:ext uri="{FF2B5EF4-FFF2-40B4-BE49-F238E27FC236}">
                <a16:creationId xmlns:a16="http://schemas.microsoft.com/office/drawing/2014/main" id="{6D912CBA-68E2-3A49-A41E-3C01BA7DAB6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668001" y="3087356"/>
            <a:ext cx="778747" cy="778747"/>
          </a:xfrm>
          <a:prstGeom prst="rect">
            <a:avLst/>
          </a:prstGeom>
        </p:spPr>
      </p:pic>
      <p:sp>
        <p:nvSpPr>
          <p:cNvPr id="14" name="TextBox 13">
            <a:extLst>
              <a:ext uri="{FF2B5EF4-FFF2-40B4-BE49-F238E27FC236}">
                <a16:creationId xmlns:a16="http://schemas.microsoft.com/office/drawing/2014/main" id="{4AA55844-CFE8-E645-936C-D6662D33CBEC}"/>
              </a:ext>
            </a:extLst>
          </p:cNvPr>
          <p:cNvSpPr txBox="1"/>
          <p:nvPr/>
        </p:nvSpPr>
        <p:spPr>
          <a:xfrm>
            <a:off x="283030" y="2587169"/>
            <a:ext cx="2636016" cy="1631216"/>
          </a:xfrm>
          <a:prstGeom prst="rect">
            <a:avLst/>
          </a:prstGeom>
          <a:noFill/>
        </p:spPr>
        <p:txBody>
          <a:bodyPr wrap="square" rtlCol="0">
            <a:spAutoFit/>
          </a:bodyPr>
          <a:lstStyle/>
          <a:p>
            <a:r>
              <a:rPr lang="en-US" sz="2000" b="1" dirty="0">
                <a:latin typeface="Proxima Nova" panose="02000506030000020004" pitchFamily="2" charset="0"/>
              </a:rPr>
              <a:t>Larger development teams have 50% faster MTTU and release 2.6x more frequently.</a:t>
            </a:r>
          </a:p>
        </p:txBody>
      </p:sp>
    </p:spTree>
    <p:extLst>
      <p:ext uri="{BB962C8B-B14F-4D97-AF65-F5344CB8AC3E}">
        <p14:creationId xmlns:p14="http://schemas.microsoft.com/office/powerpoint/2010/main" val="3266748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sp>
        <p:nvSpPr>
          <p:cNvPr id="9" name="TextBox 8">
            <a:extLst>
              <a:ext uri="{FF2B5EF4-FFF2-40B4-BE49-F238E27FC236}">
                <a16:creationId xmlns:a16="http://schemas.microsoft.com/office/drawing/2014/main" id="{A0F1AA0D-39A4-3C4D-A18A-A7FBDE30F259}"/>
              </a:ext>
            </a:extLst>
          </p:cNvPr>
          <p:cNvSpPr txBox="1"/>
          <p:nvPr/>
        </p:nvSpPr>
        <p:spPr>
          <a:xfrm>
            <a:off x="1" y="1836043"/>
            <a:ext cx="12190412" cy="1508105"/>
          </a:xfrm>
          <a:prstGeom prst="rect">
            <a:avLst/>
          </a:prstGeom>
          <a:noFill/>
        </p:spPr>
        <p:txBody>
          <a:bodyPr wrap="square" rtlCol="0">
            <a:spAutoFit/>
          </a:bodyPr>
          <a:lstStyle/>
          <a:p>
            <a:pPr algn="ctr"/>
            <a:r>
              <a:rPr lang="en-US" sz="3200" b="1" dirty="0">
                <a:solidFill>
                  <a:schemeClr val="bg1"/>
                </a:solidFill>
                <a:latin typeface="Proxima Nova" panose="02000506030000020004" pitchFamily="2" charset="0"/>
              </a:rPr>
              <a:t>Hypothesis 4</a:t>
            </a:r>
          </a:p>
          <a:p>
            <a:pPr algn="ctr"/>
            <a:r>
              <a:rPr lang="en-US" sz="3200" b="1" dirty="0">
                <a:solidFill>
                  <a:schemeClr val="bg1"/>
                </a:solidFill>
                <a:latin typeface="Proxima Nova" panose="02000506030000020004" pitchFamily="2" charset="0"/>
              </a:rPr>
              <a:t> </a:t>
            </a:r>
          </a:p>
          <a:p>
            <a:pPr algn="ctr"/>
            <a:r>
              <a:rPr lang="en-US" sz="2800" dirty="0">
                <a:solidFill>
                  <a:schemeClr val="bg1"/>
                </a:solidFill>
                <a:latin typeface="Proxima Nova" panose="02000506030000020004" pitchFamily="2" charset="0"/>
              </a:rPr>
              <a:t>More popular projects will be better about staying up to date.</a:t>
            </a:r>
            <a:endParaRPr lang="en-US" sz="2800" baseline="30000" dirty="0">
              <a:solidFill>
                <a:schemeClr val="bg1"/>
              </a:solidFill>
              <a:latin typeface="Proxima Nova" panose="02000506030000020004" pitchFamily="2" charset="0"/>
            </a:endParaRPr>
          </a:p>
        </p:txBody>
      </p:sp>
    </p:spTree>
    <p:extLst>
      <p:ext uri="{BB962C8B-B14F-4D97-AF65-F5344CB8AC3E}">
        <p14:creationId xmlns:p14="http://schemas.microsoft.com/office/powerpoint/2010/main" val="2663548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6957956-3C29-3A44-AB1D-84590DA4C1DA}"/>
              </a:ext>
            </a:extLst>
          </p:cNvPr>
          <p:cNvGrpSpPr/>
          <p:nvPr/>
        </p:nvGrpSpPr>
        <p:grpSpPr>
          <a:xfrm>
            <a:off x="5583726" y="0"/>
            <a:ext cx="6608274" cy="6858000"/>
            <a:chOff x="5583726" y="0"/>
            <a:chExt cx="6608274" cy="6858000"/>
          </a:xfrm>
        </p:grpSpPr>
        <p:sp>
          <p:nvSpPr>
            <p:cNvPr id="5" name="Rectangle 4">
              <a:extLst>
                <a:ext uri="{FF2B5EF4-FFF2-40B4-BE49-F238E27FC236}">
                  <a16:creationId xmlns:a16="http://schemas.microsoft.com/office/drawing/2014/main" id="{1D1046EC-51BB-4D4B-A91A-FA842995E000}"/>
                </a:ext>
              </a:extLst>
            </p:cNvPr>
            <p:cNvSpPr/>
            <p:nvPr/>
          </p:nvSpPr>
          <p:spPr>
            <a:xfrm>
              <a:off x="5583726" y="1292562"/>
              <a:ext cx="2648607" cy="3310759"/>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A92D2A2-1419-2646-82EA-26825227A33F}"/>
                </a:ext>
              </a:extLst>
            </p:cNvPr>
            <p:cNvSpPr/>
            <p:nvPr/>
          </p:nvSpPr>
          <p:spPr>
            <a:xfrm>
              <a:off x="7278624" y="0"/>
              <a:ext cx="4913376" cy="6858000"/>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ectangle 1">
            <a:extLst>
              <a:ext uri="{FF2B5EF4-FFF2-40B4-BE49-F238E27FC236}">
                <a16:creationId xmlns:a16="http://schemas.microsoft.com/office/drawing/2014/main" id="{950A857C-9C93-3E49-8A4A-E3A48C103248}"/>
              </a:ext>
            </a:extLst>
          </p:cNvPr>
          <p:cNvSpPr/>
          <p:nvPr/>
        </p:nvSpPr>
        <p:spPr>
          <a:xfrm>
            <a:off x="7454096" y="6010236"/>
            <a:ext cx="4433104" cy="584775"/>
          </a:xfrm>
          <a:prstGeom prst="rect">
            <a:avLst/>
          </a:prstGeom>
        </p:spPr>
        <p:txBody>
          <a:bodyPr wrap="square">
            <a:spAutoFit/>
          </a:bodyPr>
          <a:lstStyle/>
          <a:p>
            <a:pPr algn="just"/>
            <a:r>
              <a:rPr lang="en-US" sz="3200" b="1" dirty="0">
                <a:solidFill>
                  <a:schemeClr val="bg1"/>
                </a:solidFill>
                <a:latin typeface="Proxima Nova" panose="02000506030000020004" pitchFamily="2" charset="0"/>
              </a:rPr>
              <a:t>1999: </a:t>
            </a:r>
            <a:r>
              <a:rPr lang="en-US" sz="3200" dirty="0">
                <a:solidFill>
                  <a:schemeClr val="bg1"/>
                </a:solidFill>
                <a:latin typeface="Proxima Nova" panose="02000506030000020004" pitchFamily="2" charset="0"/>
              </a:rPr>
              <a:t>Eric S. Raymond</a:t>
            </a:r>
            <a:endParaRPr lang="en-US" sz="3200" b="1" dirty="0">
              <a:solidFill>
                <a:schemeClr val="bg1"/>
              </a:solidFill>
              <a:latin typeface="Proxima Nova" panose="02000506030000020004" pitchFamily="2" charset="0"/>
            </a:endParaRPr>
          </a:p>
        </p:txBody>
      </p:sp>
      <p:sp>
        <p:nvSpPr>
          <p:cNvPr id="9" name="Rectangle 8">
            <a:extLst>
              <a:ext uri="{FF2B5EF4-FFF2-40B4-BE49-F238E27FC236}">
                <a16:creationId xmlns:a16="http://schemas.microsoft.com/office/drawing/2014/main" id="{359204BC-060C-CB41-BEDC-A1F5CEA45672}"/>
              </a:ext>
            </a:extLst>
          </p:cNvPr>
          <p:cNvSpPr/>
          <p:nvPr/>
        </p:nvSpPr>
        <p:spPr>
          <a:xfrm>
            <a:off x="-15498" y="0"/>
            <a:ext cx="7501180" cy="6858000"/>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E7C19628-2EE4-614C-A4B6-0126256E8F6A}"/>
              </a:ext>
            </a:extLst>
          </p:cNvPr>
          <p:cNvGrpSpPr/>
          <p:nvPr/>
        </p:nvGrpSpPr>
        <p:grpSpPr>
          <a:xfrm>
            <a:off x="-1" y="-454471"/>
            <a:ext cx="6521041" cy="7572752"/>
            <a:chOff x="-1" y="-454471"/>
            <a:chExt cx="6521041" cy="7572752"/>
          </a:xfrm>
        </p:grpSpPr>
        <p:pic>
          <p:nvPicPr>
            <p:cNvPr id="10" name="Picture 9">
              <a:extLst>
                <a:ext uri="{FF2B5EF4-FFF2-40B4-BE49-F238E27FC236}">
                  <a16:creationId xmlns:a16="http://schemas.microsoft.com/office/drawing/2014/main" id="{234CCF60-DF8C-8D4E-BFD9-93FF62A90377}"/>
                </a:ext>
              </a:extLst>
            </p:cNvPr>
            <p:cNvPicPr>
              <a:picLocks noChangeAspect="1"/>
            </p:cNvPicPr>
            <p:nvPr/>
          </p:nvPicPr>
          <p:blipFill rotWithShape="1">
            <a:blip r:embed="rId3">
              <a:duotone>
                <a:prstClr val="black"/>
                <a:schemeClr val="accent5">
                  <a:tint val="45000"/>
                  <a:satMod val="400000"/>
                </a:schemeClr>
              </a:duotone>
            </a:blip>
            <a:srcRect b="17837"/>
            <a:stretch/>
          </p:blipFill>
          <p:spPr>
            <a:xfrm>
              <a:off x="-1" y="-454471"/>
              <a:ext cx="5903089" cy="7312472"/>
            </a:xfrm>
            <a:prstGeom prst="rect">
              <a:avLst/>
            </a:prstGeom>
          </p:spPr>
        </p:pic>
        <p:sp>
          <p:nvSpPr>
            <p:cNvPr id="11" name="Teardrop 10">
              <a:extLst>
                <a:ext uri="{FF2B5EF4-FFF2-40B4-BE49-F238E27FC236}">
                  <a16:creationId xmlns:a16="http://schemas.microsoft.com/office/drawing/2014/main" id="{A09102E8-8DD3-3943-A81A-8B619E4552DB}"/>
                </a:ext>
              </a:extLst>
            </p:cNvPr>
            <p:cNvSpPr/>
            <p:nvPr/>
          </p:nvSpPr>
          <p:spPr>
            <a:xfrm rot="10049316" flipH="1">
              <a:off x="4757228" y="5214876"/>
              <a:ext cx="1763812" cy="1903405"/>
            </a:xfrm>
            <a:prstGeom prst="teardrop">
              <a:avLst/>
            </a:prstGeom>
            <a:solidFill>
              <a:srgbClr val="0A0D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09F1D9FE-09AE-974B-A968-05A2B55936AB}"/>
              </a:ext>
            </a:extLst>
          </p:cNvPr>
          <p:cNvSpPr/>
          <p:nvPr/>
        </p:nvSpPr>
        <p:spPr>
          <a:xfrm>
            <a:off x="1" y="6858000"/>
            <a:ext cx="6701742" cy="3530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230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1"/>
                </a:solidFill>
              </a:rPr>
              <a:t>@weekstweets</a:t>
            </a:r>
          </a:p>
        </p:txBody>
      </p:sp>
      <p:sp>
        <p:nvSpPr>
          <p:cNvPr id="13" name="TextBox 12">
            <a:extLst>
              <a:ext uri="{FF2B5EF4-FFF2-40B4-BE49-F238E27FC236}">
                <a16:creationId xmlns:a16="http://schemas.microsoft.com/office/drawing/2014/main" id="{1DFBF875-5B13-A44A-A455-5BE32740EB36}"/>
              </a:ext>
            </a:extLst>
          </p:cNvPr>
          <p:cNvSpPr txBox="1"/>
          <p:nvPr/>
        </p:nvSpPr>
        <p:spPr>
          <a:xfrm>
            <a:off x="-147709" y="4647316"/>
            <a:ext cx="12190412" cy="1446550"/>
          </a:xfrm>
          <a:prstGeom prst="rect">
            <a:avLst/>
          </a:prstGeom>
          <a:noFill/>
        </p:spPr>
        <p:txBody>
          <a:bodyPr wrap="square" rtlCol="0">
            <a:spAutoFit/>
          </a:bodyPr>
          <a:lstStyle/>
          <a:p>
            <a:pPr algn="ctr"/>
            <a:endParaRPr lang="en-US" sz="2400" b="1" dirty="0">
              <a:solidFill>
                <a:schemeClr val="bg1"/>
              </a:solidFill>
              <a:latin typeface="Proxima Nova" panose="02000506030000020004" pitchFamily="2" charset="0"/>
            </a:endParaRPr>
          </a:p>
          <a:p>
            <a:pPr algn="ctr"/>
            <a:endParaRPr lang="en-US" sz="2400" dirty="0">
              <a:solidFill>
                <a:schemeClr val="bg1"/>
              </a:solidFill>
              <a:latin typeface="Proxima Nova" panose="02000506030000020004" pitchFamily="2" charset="0"/>
            </a:endParaRPr>
          </a:p>
          <a:p>
            <a:pPr algn="ctr"/>
            <a:endParaRPr lang="en-US" sz="2400" dirty="0">
              <a:solidFill>
                <a:schemeClr val="bg1"/>
              </a:solidFill>
              <a:latin typeface="Proxima Nova" panose="02000506030000020004" pitchFamily="2" charset="0"/>
            </a:endParaRPr>
          </a:p>
          <a:p>
            <a:pPr algn="ctr"/>
            <a:endParaRPr lang="en-US" sz="2400" b="1" baseline="30000" dirty="0">
              <a:solidFill>
                <a:schemeClr val="bg1"/>
              </a:solidFill>
              <a:latin typeface="Proxima Nova" panose="02000506030000020004" pitchFamily="2" charset="0"/>
            </a:endParaRPr>
          </a:p>
        </p:txBody>
      </p:sp>
      <p:sp>
        <p:nvSpPr>
          <p:cNvPr id="4" name="TextBox 3">
            <a:extLst>
              <a:ext uri="{FF2B5EF4-FFF2-40B4-BE49-F238E27FC236}">
                <a16:creationId xmlns:a16="http://schemas.microsoft.com/office/drawing/2014/main" id="{05E78539-8C59-1F49-ABD5-82CADDDEEB52}"/>
              </a:ext>
            </a:extLst>
          </p:cNvPr>
          <p:cNvSpPr txBox="1"/>
          <p:nvPr/>
        </p:nvSpPr>
        <p:spPr>
          <a:xfrm>
            <a:off x="1" y="1836043"/>
            <a:ext cx="12190412" cy="4811574"/>
          </a:xfrm>
          <a:prstGeom prst="rect">
            <a:avLst/>
          </a:prstGeom>
          <a:noFill/>
        </p:spPr>
        <p:txBody>
          <a:bodyPr wrap="square" rtlCol="0">
            <a:spAutoFit/>
          </a:bodyPr>
          <a:lstStyle/>
          <a:p>
            <a:pPr algn="ctr"/>
            <a:r>
              <a:rPr lang="en-US" sz="3200" b="1" dirty="0">
                <a:solidFill>
                  <a:schemeClr val="bg1"/>
                </a:solidFill>
                <a:latin typeface="Proxima Nova" panose="02000506030000020004" pitchFamily="2" charset="0"/>
              </a:rPr>
              <a:t>Hypothesis 4</a:t>
            </a:r>
          </a:p>
          <a:p>
            <a:pPr algn="ctr"/>
            <a:r>
              <a:rPr lang="en-US" sz="3200" b="1" dirty="0">
                <a:solidFill>
                  <a:schemeClr val="bg1"/>
                </a:solidFill>
                <a:latin typeface="Proxima Nova" panose="02000506030000020004" pitchFamily="2" charset="0"/>
              </a:rPr>
              <a:t> </a:t>
            </a:r>
          </a:p>
          <a:p>
            <a:pPr algn="ctr"/>
            <a:r>
              <a:rPr lang="en-US" sz="2800" dirty="0">
                <a:solidFill>
                  <a:schemeClr val="bg1"/>
                </a:solidFill>
                <a:latin typeface="Proxima Nova" panose="02000506030000020004" pitchFamily="2" charset="0"/>
              </a:rPr>
              <a:t>More popular projects will be better about staying up to date.</a:t>
            </a:r>
            <a:endParaRPr lang="en-US" sz="2800" b="1" spc="300" dirty="0">
              <a:solidFill>
                <a:schemeClr val="bg1"/>
              </a:solidFill>
              <a:latin typeface="Proxima Nova Semibold" panose="02000506030000020004" pitchFamily="2" charset="77"/>
            </a:endParaRPr>
          </a:p>
          <a:p>
            <a:pPr algn="ctr"/>
            <a:endParaRPr lang="en-US" sz="2800" b="1" spc="300" dirty="0">
              <a:solidFill>
                <a:schemeClr val="bg1"/>
              </a:solidFill>
              <a:latin typeface="Proxima Nova Semibold" panose="02000506030000020004" pitchFamily="2" charset="77"/>
            </a:endParaRPr>
          </a:p>
          <a:p>
            <a:pPr algn="ctr"/>
            <a:r>
              <a:rPr lang="en-US" sz="2800" b="1" spc="300" dirty="0">
                <a:solidFill>
                  <a:schemeClr val="bg1"/>
                </a:solidFill>
                <a:latin typeface="Proxima Nova Semibold" panose="02000506030000020004" pitchFamily="2" charset="77"/>
              </a:rPr>
              <a:t>(REJECTED)</a:t>
            </a:r>
          </a:p>
          <a:p>
            <a:pPr algn="ctr"/>
            <a:endParaRPr lang="en-US" sz="2800" i="1" dirty="0">
              <a:solidFill>
                <a:schemeClr val="bg1"/>
              </a:solidFill>
              <a:latin typeface="Proxima Nova" panose="02000506030000020004" pitchFamily="2" charset="0"/>
            </a:endParaRPr>
          </a:p>
          <a:p>
            <a:pPr algn="ctr"/>
            <a:r>
              <a:rPr lang="en-US" sz="2800" i="1" dirty="0">
                <a:solidFill>
                  <a:schemeClr val="bg1"/>
                </a:solidFill>
                <a:latin typeface="Proxima Nova" panose="02000506030000020004" pitchFamily="2" charset="0"/>
              </a:rPr>
              <a:t>There are plenty of popular components with poor MTTU.</a:t>
            </a:r>
          </a:p>
          <a:p>
            <a:pPr algn="ctr"/>
            <a:endParaRPr lang="en-US" sz="2800" i="1" dirty="0">
              <a:solidFill>
                <a:schemeClr val="bg1"/>
              </a:solidFill>
              <a:latin typeface="Proxima Nova" panose="02000506030000020004" pitchFamily="2" charset="0"/>
            </a:endParaRPr>
          </a:p>
          <a:p>
            <a:pPr algn="ctr"/>
            <a:r>
              <a:rPr lang="en-US" sz="2800" i="1" dirty="0">
                <a:solidFill>
                  <a:schemeClr val="bg1"/>
                </a:solidFill>
                <a:latin typeface="Proxima Nova" panose="02000506030000020004" pitchFamily="2" charset="0"/>
              </a:rPr>
              <a:t>Popularity does not correlate with MTTU.</a:t>
            </a:r>
          </a:p>
          <a:p>
            <a:pPr algn="ctr"/>
            <a:endParaRPr lang="en-US" sz="2800" b="1" spc="300" dirty="0">
              <a:solidFill>
                <a:schemeClr val="bg1"/>
              </a:solidFill>
              <a:latin typeface="Proxima Nova Semibold" panose="02000506030000020004" pitchFamily="2" charset="77"/>
            </a:endParaRPr>
          </a:p>
          <a:p>
            <a:pPr algn="ctr"/>
            <a:endParaRPr lang="en-US" sz="2800" baseline="30000" dirty="0">
              <a:solidFill>
                <a:schemeClr val="bg1"/>
              </a:solidFill>
              <a:latin typeface="Proxima Nova" panose="02000506030000020004" pitchFamily="2" charset="0"/>
            </a:endParaRPr>
          </a:p>
        </p:txBody>
      </p:sp>
    </p:spTree>
    <p:extLst>
      <p:ext uri="{BB962C8B-B14F-4D97-AF65-F5344CB8AC3E}">
        <p14:creationId xmlns:p14="http://schemas.microsoft.com/office/powerpoint/2010/main" val="2600439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9278FC-413B-3345-9D79-8C3F1EFD8049}"/>
              </a:ext>
            </a:extLst>
          </p:cNvPr>
          <p:cNvSpPr txBox="1"/>
          <p:nvPr/>
        </p:nvSpPr>
        <p:spPr>
          <a:xfrm>
            <a:off x="0" y="393844"/>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5 Behavioral Clusters</a:t>
            </a:r>
          </a:p>
        </p:txBody>
      </p:sp>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graphicFrame>
        <p:nvGraphicFramePr>
          <p:cNvPr id="10" name="Table 9">
            <a:extLst>
              <a:ext uri="{FF2B5EF4-FFF2-40B4-BE49-F238E27FC236}">
                <a16:creationId xmlns:a16="http://schemas.microsoft.com/office/drawing/2014/main" id="{3E511360-37BD-F643-9EC4-7AA060C67874}"/>
              </a:ext>
            </a:extLst>
          </p:cNvPr>
          <p:cNvGraphicFramePr>
            <a:graphicFrameLocks noGrp="1"/>
          </p:cNvGraphicFramePr>
          <p:nvPr>
            <p:extLst>
              <p:ext uri="{D42A27DB-BD31-4B8C-83A1-F6EECF244321}">
                <p14:modId xmlns:p14="http://schemas.microsoft.com/office/powerpoint/2010/main" val="138813146"/>
              </p:ext>
            </p:extLst>
          </p:nvPr>
        </p:nvGraphicFramePr>
        <p:xfrm>
          <a:off x="503014" y="1688930"/>
          <a:ext cx="11185970" cy="2395221"/>
        </p:xfrm>
        <a:graphic>
          <a:graphicData uri="http://schemas.openxmlformats.org/drawingml/2006/table">
            <a:tbl>
              <a:tblPr firstRow="1" bandRow="1">
                <a:tableStyleId>{5A111915-BE36-4E01-A7E5-04B1672EAD32}</a:tableStyleId>
              </a:tblPr>
              <a:tblGrid>
                <a:gridCol w="2099509">
                  <a:extLst>
                    <a:ext uri="{9D8B030D-6E8A-4147-A177-3AD203B41FA5}">
                      <a16:colId xmlns:a16="http://schemas.microsoft.com/office/drawing/2014/main" val="435840624"/>
                    </a:ext>
                  </a:extLst>
                </a:gridCol>
                <a:gridCol w="2813539">
                  <a:extLst>
                    <a:ext uri="{9D8B030D-6E8A-4147-A177-3AD203B41FA5}">
                      <a16:colId xmlns:a16="http://schemas.microsoft.com/office/drawing/2014/main" val="3704485891"/>
                    </a:ext>
                  </a:extLst>
                </a:gridCol>
                <a:gridCol w="2271932">
                  <a:extLst>
                    <a:ext uri="{9D8B030D-6E8A-4147-A177-3AD203B41FA5}">
                      <a16:colId xmlns:a16="http://schemas.microsoft.com/office/drawing/2014/main" val="4060110179"/>
                    </a:ext>
                  </a:extLst>
                </a:gridCol>
                <a:gridCol w="2124221">
                  <a:extLst>
                    <a:ext uri="{9D8B030D-6E8A-4147-A177-3AD203B41FA5}">
                      <a16:colId xmlns:a16="http://schemas.microsoft.com/office/drawing/2014/main" val="2127047554"/>
                    </a:ext>
                  </a:extLst>
                </a:gridCol>
                <a:gridCol w="1876769">
                  <a:extLst>
                    <a:ext uri="{9D8B030D-6E8A-4147-A177-3AD203B41FA5}">
                      <a16:colId xmlns:a16="http://schemas.microsoft.com/office/drawing/2014/main" val="412305854"/>
                    </a:ext>
                  </a:extLst>
                </a:gridCol>
              </a:tblGrid>
              <a:tr h="651934">
                <a:tc>
                  <a:txBody>
                    <a:bodyPr/>
                    <a:lstStyle/>
                    <a:p>
                      <a:r>
                        <a:rPr lang="en-US" dirty="0">
                          <a:latin typeface="Proxima Nova" panose="02000506030000020004" pitchFamily="2" charset="0"/>
                        </a:rPr>
                        <a:t>Small Exemplar</a:t>
                      </a:r>
                    </a:p>
                    <a:p>
                      <a:r>
                        <a:rPr lang="en-US" dirty="0">
                          <a:latin typeface="Proxima Nova" panose="02000506030000020004" pitchFamily="2" charset="0"/>
                        </a:rPr>
                        <a:t>(606)</a:t>
                      </a:r>
                    </a:p>
                  </a:txBody>
                  <a:tcPr/>
                </a:tc>
                <a:tc>
                  <a:txBody>
                    <a:bodyPr/>
                    <a:lstStyle/>
                    <a:p>
                      <a:r>
                        <a:rPr lang="en-US" dirty="0">
                          <a:latin typeface="Proxima Nova" panose="02000506030000020004" pitchFamily="2" charset="0"/>
                        </a:rPr>
                        <a:t>Large Exemplar</a:t>
                      </a:r>
                    </a:p>
                    <a:p>
                      <a:r>
                        <a:rPr lang="en-US" dirty="0">
                          <a:latin typeface="Proxima Nova" panose="02000506030000020004" pitchFamily="2" charset="0"/>
                        </a:rPr>
                        <a:t>(595)</a:t>
                      </a:r>
                    </a:p>
                  </a:txBody>
                  <a:tcPr/>
                </a:tc>
                <a:tc>
                  <a:txBody>
                    <a:bodyPr/>
                    <a:lstStyle/>
                    <a:p>
                      <a:r>
                        <a:rPr lang="en-US" dirty="0">
                          <a:latin typeface="Proxima Nova" panose="02000506030000020004" pitchFamily="2" charset="0"/>
                        </a:rPr>
                        <a:t>Laggards</a:t>
                      </a:r>
                    </a:p>
                    <a:p>
                      <a:r>
                        <a:rPr lang="en-US" dirty="0">
                          <a:latin typeface="Proxima Nova" panose="02000506030000020004" pitchFamily="2" charset="0"/>
                        </a:rPr>
                        <a:t>(521)</a:t>
                      </a:r>
                    </a:p>
                  </a:txBody>
                  <a:tcPr/>
                </a:tc>
                <a:tc>
                  <a:txBody>
                    <a:bodyPr/>
                    <a:lstStyle/>
                    <a:p>
                      <a:r>
                        <a:rPr lang="en-US" dirty="0">
                          <a:latin typeface="Proxima Nova" panose="02000506030000020004" pitchFamily="2" charset="0"/>
                        </a:rPr>
                        <a:t>Features First</a:t>
                      </a:r>
                    </a:p>
                    <a:p>
                      <a:r>
                        <a:rPr lang="en-US" dirty="0">
                          <a:latin typeface="Proxima Nova" panose="02000506030000020004" pitchFamily="2" charset="0"/>
                        </a:rPr>
                        <a:t>(280)</a:t>
                      </a:r>
                    </a:p>
                  </a:txBody>
                  <a:tcPr/>
                </a:tc>
                <a:tc>
                  <a:txBody>
                    <a:bodyPr/>
                    <a:lstStyle/>
                    <a:p>
                      <a:r>
                        <a:rPr lang="en-US" dirty="0">
                          <a:latin typeface="Proxima Nova" panose="02000506030000020004" pitchFamily="2" charset="0"/>
                        </a:rPr>
                        <a:t>Cautious</a:t>
                      </a:r>
                    </a:p>
                    <a:p>
                      <a:r>
                        <a:rPr lang="en-US" dirty="0">
                          <a:latin typeface="Proxima Nova" panose="02000506030000020004" pitchFamily="2" charset="0"/>
                        </a:rPr>
                        <a:t>(429)</a:t>
                      </a:r>
                    </a:p>
                  </a:txBody>
                  <a:tcPr/>
                </a:tc>
                <a:extLst>
                  <a:ext uri="{0D108BD9-81ED-4DB2-BD59-A6C34878D82A}">
                    <a16:rowId xmlns:a16="http://schemas.microsoft.com/office/drawing/2014/main" val="3206844566"/>
                  </a:ext>
                </a:extLst>
              </a:tr>
              <a:tr h="1743287">
                <a:tc>
                  <a:txBody>
                    <a:bodyPr/>
                    <a:lstStyle/>
                    <a:p>
                      <a:r>
                        <a:rPr lang="en-US" spc="0" dirty="0">
                          <a:latin typeface="Proxima Nova" panose="02000506030000020004" pitchFamily="2" charset="0"/>
                        </a:rPr>
                        <a:t>Small development teams (1.6 </a:t>
                      </a:r>
                      <a:r>
                        <a:rPr lang="en-US" spc="0" dirty="0" err="1">
                          <a:latin typeface="Proxima Nova" panose="02000506030000020004" pitchFamily="2" charset="0"/>
                        </a:rPr>
                        <a:t>devs</a:t>
                      </a:r>
                      <a:r>
                        <a:rPr lang="en-US" spc="0" dirty="0">
                          <a:latin typeface="Proxima Nova" panose="02000506030000020004" pitchFamily="2" charset="0"/>
                        </a:rPr>
                        <a:t>), exemplary MTTU.</a:t>
                      </a:r>
                    </a:p>
                  </a:txBody>
                  <a:tcPr>
                    <a:solidFill>
                      <a:schemeClr val="bg1">
                        <a:lumMod val="95000"/>
                      </a:schemeClr>
                    </a:solidFill>
                  </a:tcPr>
                </a:tc>
                <a:tc>
                  <a:txBody>
                    <a:bodyPr/>
                    <a:lstStyle/>
                    <a:p>
                      <a:r>
                        <a:rPr lang="en-US" spc="0" dirty="0">
                          <a:latin typeface="Proxima Nova" panose="02000506030000020004" pitchFamily="2" charset="0"/>
                        </a:rPr>
                        <a:t>Large development teams (8.9 </a:t>
                      </a:r>
                      <a:r>
                        <a:rPr lang="en-US" spc="0" dirty="0" err="1">
                          <a:latin typeface="Proxima Nova" panose="02000506030000020004" pitchFamily="2" charset="0"/>
                        </a:rPr>
                        <a:t>devs</a:t>
                      </a:r>
                      <a:r>
                        <a:rPr lang="en-US" spc="0" dirty="0">
                          <a:latin typeface="Proxima Nova" panose="02000506030000020004" pitchFamily="2" charset="0"/>
                        </a:rPr>
                        <a:t>), exemplary MTTU, very likely to be foundation supported, </a:t>
                      </a:r>
                      <a:br>
                        <a:rPr lang="en-US" spc="0" dirty="0">
                          <a:latin typeface="Proxima Nova" panose="02000506030000020004" pitchFamily="2" charset="0"/>
                        </a:rPr>
                      </a:br>
                      <a:r>
                        <a:rPr lang="en-US" spc="0" dirty="0">
                          <a:latin typeface="Proxima Nova" panose="02000506030000020004" pitchFamily="2" charset="0"/>
                        </a:rPr>
                        <a:t>11x more popular.</a:t>
                      </a:r>
                    </a:p>
                  </a:txBody>
                  <a:tcPr/>
                </a:tc>
                <a:tc>
                  <a:txBody>
                    <a:bodyPr/>
                    <a:lstStyle/>
                    <a:p>
                      <a:r>
                        <a:rPr lang="en-US" dirty="0">
                          <a:latin typeface="Proxima Nova" panose="02000506030000020004" pitchFamily="2" charset="0"/>
                        </a:rPr>
                        <a:t>Poor MTTU, high stale dependency count, more likely to be commercially supported.</a:t>
                      </a:r>
                    </a:p>
                  </a:txBody>
                  <a:tcPr>
                    <a:solidFill>
                      <a:schemeClr val="bg1">
                        <a:lumMod val="95000"/>
                      </a:schemeClr>
                    </a:solidFill>
                  </a:tcPr>
                </a:tc>
                <a:tc>
                  <a:txBody>
                    <a:bodyPr/>
                    <a:lstStyle/>
                    <a:p>
                      <a:r>
                        <a:rPr lang="en-US" dirty="0">
                          <a:latin typeface="Proxima Nova" panose="02000506030000020004" pitchFamily="2" charset="0"/>
                        </a:rPr>
                        <a:t>Frequent releases, but poor TTU.</a:t>
                      </a:r>
                    </a:p>
                    <a:p>
                      <a:r>
                        <a:rPr lang="en-US" dirty="0">
                          <a:latin typeface="Proxima Nova" panose="02000506030000020004" pitchFamily="2" charset="0"/>
                        </a:rPr>
                        <a:t>Still reasonably popular.</a:t>
                      </a:r>
                    </a:p>
                  </a:txBody>
                  <a:tcPr/>
                </a:tc>
                <a:tc>
                  <a:txBody>
                    <a:bodyPr/>
                    <a:lstStyle/>
                    <a:p>
                      <a:r>
                        <a:rPr lang="en-US" dirty="0">
                          <a:latin typeface="Proxima Nova" panose="02000506030000020004" pitchFamily="2" charset="0"/>
                        </a:rPr>
                        <a:t>Good TTU, </a:t>
                      </a:r>
                      <a:br>
                        <a:rPr lang="en-US" dirty="0">
                          <a:latin typeface="Proxima Nova" panose="02000506030000020004" pitchFamily="2" charset="0"/>
                        </a:rPr>
                      </a:br>
                      <a:r>
                        <a:rPr lang="en-US" dirty="0">
                          <a:latin typeface="Proxima Nova" panose="02000506030000020004" pitchFamily="2" charset="0"/>
                        </a:rPr>
                        <a:t>but seldom completely up </a:t>
                      </a:r>
                      <a:br>
                        <a:rPr lang="en-US" dirty="0">
                          <a:latin typeface="Proxima Nova" panose="02000506030000020004" pitchFamily="2" charset="0"/>
                        </a:rPr>
                      </a:br>
                      <a:r>
                        <a:rPr lang="en-US" dirty="0">
                          <a:latin typeface="Proxima Nova" panose="02000506030000020004" pitchFamily="2" charset="0"/>
                        </a:rPr>
                        <a:t>to date.</a:t>
                      </a:r>
                    </a:p>
                  </a:txBody>
                  <a:tcPr>
                    <a:solidFill>
                      <a:schemeClr val="bg1">
                        <a:lumMod val="95000"/>
                      </a:schemeClr>
                    </a:solidFill>
                  </a:tcPr>
                </a:tc>
                <a:extLst>
                  <a:ext uri="{0D108BD9-81ED-4DB2-BD59-A6C34878D82A}">
                    <a16:rowId xmlns:a16="http://schemas.microsoft.com/office/drawing/2014/main" val="3382297849"/>
                  </a:ext>
                </a:extLst>
              </a:tr>
            </a:tbl>
          </a:graphicData>
        </a:graphic>
      </p:graphicFrame>
      <p:sp>
        <p:nvSpPr>
          <p:cNvPr id="11" name="TextBox 10">
            <a:extLst>
              <a:ext uri="{FF2B5EF4-FFF2-40B4-BE49-F238E27FC236}">
                <a16:creationId xmlns:a16="http://schemas.microsoft.com/office/drawing/2014/main" id="{91C2BDD2-9EB0-E546-B6AB-032CBCB82E21}"/>
              </a:ext>
            </a:extLst>
          </p:cNvPr>
          <p:cNvSpPr txBox="1"/>
          <p:nvPr/>
        </p:nvSpPr>
        <p:spPr>
          <a:xfrm>
            <a:off x="4698825" y="4891031"/>
            <a:ext cx="2794355" cy="338554"/>
          </a:xfrm>
          <a:prstGeom prst="rect">
            <a:avLst/>
          </a:prstGeom>
          <a:noFill/>
        </p:spPr>
        <p:txBody>
          <a:bodyPr wrap="none" rtlCol="0">
            <a:spAutoFit/>
          </a:bodyPr>
          <a:lstStyle/>
          <a:p>
            <a:pPr algn="ctr"/>
            <a:r>
              <a:rPr lang="en-US" sz="1600" i="1" dirty="0">
                <a:latin typeface="Proxima Nova" panose="02000506030000020004" pitchFamily="2" charset="0"/>
              </a:rPr>
              <a:t>Rest of the population:  8,142</a:t>
            </a:r>
          </a:p>
        </p:txBody>
      </p:sp>
    </p:spTree>
    <p:extLst>
      <p:ext uri="{BB962C8B-B14F-4D97-AF65-F5344CB8AC3E}">
        <p14:creationId xmlns:p14="http://schemas.microsoft.com/office/powerpoint/2010/main" val="4012392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EC4613-39A2-CF49-BDC9-2609B9E6FD22}"/>
              </a:ext>
            </a:extLst>
          </p:cNvPr>
          <p:cNvPicPr>
            <a:picLocks noChangeAspect="1"/>
          </p:cNvPicPr>
          <p:nvPr/>
        </p:nvPicPr>
        <p:blipFill rotWithShape="1">
          <a:blip r:embed="rId2"/>
          <a:srcRect l="1258" t="8571"/>
          <a:stretch/>
        </p:blipFill>
        <p:spPr>
          <a:xfrm>
            <a:off x="2586446" y="343109"/>
            <a:ext cx="9222378" cy="6160705"/>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F6EA4B2E-295A-C243-A35D-69676BFBADD4}"/>
              </a:ext>
            </a:extLst>
          </p:cNvPr>
          <p:cNvSpPr/>
          <p:nvPr/>
        </p:nvSpPr>
        <p:spPr>
          <a:xfrm>
            <a:off x="3460832" y="2233911"/>
            <a:ext cx="891249" cy="2928395"/>
          </a:xfrm>
          <a:prstGeom prst="rect">
            <a:avLst/>
          </a:prstGeom>
          <a:noFill/>
          <a:ln w="381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a:extLst>
              <a:ext uri="{FF2B5EF4-FFF2-40B4-BE49-F238E27FC236}">
                <a16:creationId xmlns:a16="http://schemas.microsoft.com/office/drawing/2014/main" id="{1DE643E3-4F05-864F-9E6E-595FBE5B940C}"/>
              </a:ext>
            </a:extLst>
          </p:cNvPr>
          <p:cNvSpPr/>
          <p:nvPr/>
        </p:nvSpPr>
        <p:spPr>
          <a:xfrm>
            <a:off x="356049" y="2427611"/>
            <a:ext cx="1950181" cy="1933995"/>
          </a:xfrm>
          <a:prstGeom prst="wedgeRectCallout">
            <a:avLst>
              <a:gd name="adj1" fmla="val 104665"/>
              <a:gd name="adj2" fmla="val 42467"/>
            </a:avLst>
          </a:prstGeom>
          <a:solidFill>
            <a:schemeClr val="bg1"/>
          </a:solidFill>
          <a:ln>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Proxima Nova" panose="02000506030000020004" pitchFamily="2" charset="0"/>
              </a:rPr>
              <a:t>Exemplars release fast and tend to be more popular.</a:t>
            </a:r>
          </a:p>
        </p:txBody>
      </p:sp>
      <p:sp>
        <p:nvSpPr>
          <p:cNvPr id="8" name="Rectangular Callout 7">
            <a:extLst>
              <a:ext uri="{FF2B5EF4-FFF2-40B4-BE49-F238E27FC236}">
                <a16:creationId xmlns:a16="http://schemas.microsoft.com/office/drawing/2014/main" id="{61546670-E8F6-794E-946A-887AA535E538}"/>
              </a:ext>
            </a:extLst>
          </p:cNvPr>
          <p:cNvSpPr/>
          <p:nvPr/>
        </p:nvSpPr>
        <p:spPr>
          <a:xfrm>
            <a:off x="356049" y="4569820"/>
            <a:ext cx="1950181" cy="1009178"/>
          </a:xfrm>
          <a:prstGeom prst="wedgeRectCallout">
            <a:avLst>
              <a:gd name="adj1" fmla="val 102884"/>
              <a:gd name="adj2" fmla="val -44701"/>
            </a:avLst>
          </a:prstGeom>
          <a:solidFill>
            <a:srgbClr val="1C1F2A"/>
          </a:solidFill>
          <a:ln>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Proxima Nova" panose="02000506030000020004" pitchFamily="2" charset="0"/>
              </a:rPr>
              <a:t>Pick suppliers from here.</a:t>
            </a:r>
          </a:p>
        </p:txBody>
      </p:sp>
    </p:spTree>
    <p:extLst>
      <p:ext uri="{BB962C8B-B14F-4D97-AF65-F5344CB8AC3E}">
        <p14:creationId xmlns:p14="http://schemas.microsoft.com/office/powerpoint/2010/main" val="3777954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EC4613-39A2-CF49-BDC9-2609B9E6FD22}"/>
              </a:ext>
            </a:extLst>
          </p:cNvPr>
          <p:cNvPicPr>
            <a:picLocks noChangeAspect="1"/>
          </p:cNvPicPr>
          <p:nvPr/>
        </p:nvPicPr>
        <p:blipFill rotWithShape="1">
          <a:blip r:embed="rId3"/>
          <a:srcRect l="1258" t="8571"/>
          <a:stretch/>
        </p:blipFill>
        <p:spPr>
          <a:xfrm>
            <a:off x="2586446" y="343109"/>
            <a:ext cx="9222378" cy="6160705"/>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F6EA4B2E-295A-C243-A35D-69676BFBADD4}"/>
              </a:ext>
            </a:extLst>
          </p:cNvPr>
          <p:cNvSpPr/>
          <p:nvPr/>
        </p:nvSpPr>
        <p:spPr>
          <a:xfrm>
            <a:off x="4572000" y="2639025"/>
            <a:ext cx="5046562" cy="1782503"/>
          </a:xfrm>
          <a:prstGeom prst="rect">
            <a:avLst/>
          </a:prstGeom>
          <a:noFill/>
          <a:ln w="38100">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ular Callout 5">
            <a:extLst>
              <a:ext uri="{FF2B5EF4-FFF2-40B4-BE49-F238E27FC236}">
                <a16:creationId xmlns:a16="http://schemas.microsoft.com/office/drawing/2014/main" id="{6607147A-BED1-E84C-8CC2-88ACE83B56C4}"/>
              </a:ext>
            </a:extLst>
          </p:cNvPr>
          <p:cNvSpPr/>
          <p:nvPr/>
        </p:nvSpPr>
        <p:spPr>
          <a:xfrm>
            <a:off x="356049" y="2427611"/>
            <a:ext cx="1950181" cy="1933995"/>
          </a:xfrm>
          <a:prstGeom prst="wedgeRectCallout">
            <a:avLst>
              <a:gd name="adj1" fmla="val 162236"/>
              <a:gd name="adj2" fmla="val 5360"/>
            </a:avLst>
          </a:prstGeom>
          <a:solidFill>
            <a:schemeClr val="bg1"/>
          </a:solidFill>
          <a:ln>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Proxima Nova" panose="02000506030000020004" pitchFamily="2" charset="0"/>
              </a:rPr>
              <a:t>Not all popular projects are exemplary and release fast</a:t>
            </a:r>
          </a:p>
        </p:txBody>
      </p:sp>
      <p:sp>
        <p:nvSpPr>
          <p:cNvPr id="8" name="Rectangular Callout 7">
            <a:extLst>
              <a:ext uri="{FF2B5EF4-FFF2-40B4-BE49-F238E27FC236}">
                <a16:creationId xmlns:a16="http://schemas.microsoft.com/office/drawing/2014/main" id="{9603D677-917F-E243-B84F-42A8C47FDB8D}"/>
              </a:ext>
            </a:extLst>
          </p:cNvPr>
          <p:cNvSpPr/>
          <p:nvPr/>
        </p:nvSpPr>
        <p:spPr>
          <a:xfrm>
            <a:off x="356049" y="4569820"/>
            <a:ext cx="1950181" cy="1009178"/>
          </a:xfrm>
          <a:prstGeom prst="wedgeRectCallout">
            <a:avLst>
              <a:gd name="adj1" fmla="val 159268"/>
              <a:gd name="adj2" fmla="val -106636"/>
            </a:avLst>
          </a:prstGeom>
          <a:solidFill>
            <a:srgbClr val="1C1F2A"/>
          </a:solidFill>
          <a:ln>
            <a:solidFill>
              <a:srgbClr val="FF01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Proxima Nova" panose="02000506030000020004" pitchFamily="2" charset="0"/>
              </a:rPr>
              <a:t>Don’t pick suppliers from here.</a:t>
            </a:r>
          </a:p>
        </p:txBody>
      </p:sp>
    </p:spTree>
    <p:extLst>
      <p:ext uri="{BB962C8B-B14F-4D97-AF65-F5344CB8AC3E}">
        <p14:creationId xmlns:p14="http://schemas.microsoft.com/office/powerpoint/2010/main" val="1234448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88A3B85-7936-7447-835E-0B261A3FF884}"/>
              </a:ext>
            </a:extLst>
          </p:cNvPr>
          <p:cNvGrpSpPr/>
          <p:nvPr/>
        </p:nvGrpSpPr>
        <p:grpSpPr>
          <a:xfrm>
            <a:off x="3435097" y="1426398"/>
            <a:ext cx="5379720" cy="4941584"/>
            <a:chOff x="3087624" y="749808"/>
            <a:chExt cx="6016751" cy="5526734"/>
          </a:xfrm>
        </p:grpSpPr>
        <p:pic>
          <p:nvPicPr>
            <p:cNvPr id="5" name="Picture 4">
              <a:extLst>
                <a:ext uri="{FF2B5EF4-FFF2-40B4-BE49-F238E27FC236}">
                  <a16:creationId xmlns:a16="http://schemas.microsoft.com/office/drawing/2014/main" id="{4CC32DDD-7FE7-D442-BA2C-31572FEEDD43}"/>
                </a:ext>
              </a:extLst>
            </p:cNvPr>
            <p:cNvPicPr>
              <a:picLocks noChangeAspect="1"/>
            </p:cNvPicPr>
            <p:nvPr/>
          </p:nvPicPr>
          <p:blipFill>
            <a:blip r:embed="rId2"/>
            <a:stretch>
              <a:fillRect/>
            </a:stretch>
          </p:blipFill>
          <p:spPr>
            <a:xfrm>
              <a:off x="3087624" y="796702"/>
              <a:ext cx="6016751" cy="543294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28550ADF-2E75-7749-A1AA-2E3BA53AF0D9}"/>
                </a:ext>
              </a:extLst>
            </p:cNvPr>
            <p:cNvPicPr>
              <a:picLocks noChangeAspect="1"/>
            </p:cNvPicPr>
            <p:nvPr/>
          </p:nvPicPr>
          <p:blipFill>
            <a:blip r:embed="rId3"/>
            <a:stretch>
              <a:fillRect/>
            </a:stretch>
          </p:blipFill>
          <p:spPr>
            <a:xfrm>
              <a:off x="3402680" y="749808"/>
              <a:ext cx="5386640" cy="5526734"/>
            </a:xfrm>
            <a:prstGeom prst="rect">
              <a:avLst/>
            </a:prstGeom>
          </p:spPr>
        </p:pic>
      </p:grpSp>
      <p:sp>
        <p:nvSpPr>
          <p:cNvPr id="7" name="TextBox 6">
            <a:extLst>
              <a:ext uri="{FF2B5EF4-FFF2-40B4-BE49-F238E27FC236}">
                <a16:creationId xmlns:a16="http://schemas.microsoft.com/office/drawing/2014/main" id="{ADBFD19A-06BF-9742-9EB1-33728B52D8C3}"/>
              </a:ext>
            </a:extLst>
          </p:cNvPr>
          <p:cNvSpPr txBox="1"/>
          <p:nvPr/>
        </p:nvSpPr>
        <p:spPr>
          <a:xfrm>
            <a:off x="0" y="416994"/>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Exemplar Suppliers (OSS Project Teams)</a:t>
            </a:r>
          </a:p>
        </p:txBody>
      </p:sp>
    </p:spTree>
    <p:extLst>
      <p:ext uri="{BB962C8B-B14F-4D97-AF65-F5344CB8AC3E}">
        <p14:creationId xmlns:p14="http://schemas.microsoft.com/office/powerpoint/2010/main" val="2457049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68D87099-5E54-C247-BFED-FBC28E120783}"/>
              </a:ext>
            </a:extLst>
          </p:cNvPr>
          <p:cNvPicPr>
            <a:picLocks noChangeAspect="1"/>
          </p:cNvPicPr>
          <p:nvPr/>
        </p:nvPicPr>
        <p:blipFill>
          <a:blip r:embed="rId3"/>
          <a:stretch>
            <a:fillRect/>
          </a:stretch>
        </p:blipFill>
        <p:spPr>
          <a:xfrm rot="16200000">
            <a:off x="307185" y="3012617"/>
            <a:ext cx="2393207" cy="1347470"/>
          </a:xfrm>
          <a:prstGeom prst="rect">
            <a:avLst/>
          </a:prstGeom>
          <a:solidFill>
            <a:schemeClr val="tx2"/>
          </a:solidFill>
        </p:spPr>
      </p:pic>
      <p:pic>
        <p:nvPicPr>
          <p:cNvPr id="27" name="Picture 26">
            <a:extLst>
              <a:ext uri="{FF2B5EF4-FFF2-40B4-BE49-F238E27FC236}">
                <a16:creationId xmlns:a16="http://schemas.microsoft.com/office/drawing/2014/main" id="{5845AADD-78B9-F04C-B726-17EF9C13C9FD}"/>
              </a:ext>
            </a:extLst>
          </p:cNvPr>
          <p:cNvPicPr>
            <a:picLocks noChangeAspect="1"/>
          </p:cNvPicPr>
          <p:nvPr/>
        </p:nvPicPr>
        <p:blipFill>
          <a:blip r:embed="rId3">
            <a:alphaModFix/>
          </a:blip>
          <a:stretch>
            <a:fillRect/>
          </a:stretch>
        </p:blipFill>
        <p:spPr>
          <a:xfrm rot="16200000">
            <a:off x="4263959" y="2602713"/>
            <a:ext cx="3213014" cy="1347470"/>
          </a:xfrm>
          <a:prstGeom prst="rect">
            <a:avLst/>
          </a:prstGeom>
          <a:solidFill>
            <a:schemeClr val="tx2"/>
          </a:solidFill>
        </p:spPr>
      </p:pic>
      <p:pic>
        <p:nvPicPr>
          <p:cNvPr id="29" name="Picture 28">
            <a:extLst>
              <a:ext uri="{FF2B5EF4-FFF2-40B4-BE49-F238E27FC236}">
                <a16:creationId xmlns:a16="http://schemas.microsoft.com/office/drawing/2014/main" id="{CAF768BE-E84C-7445-83DC-16EEB5B12960}"/>
              </a:ext>
            </a:extLst>
          </p:cNvPr>
          <p:cNvPicPr>
            <a:picLocks noChangeAspect="1"/>
          </p:cNvPicPr>
          <p:nvPr/>
        </p:nvPicPr>
        <p:blipFill>
          <a:blip r:embed="rId3"/>
          <a:stretch>
            <a:fillRect/>
          </a:stretch>
        </p:blipFill>
        <p:spPr>
          <a:xfrm rot="16200000">
            <a:off x="8945496" y="3018211"/>
            <a:ext cx="2382018" cy="1347470"/>
          </a:xfrm>
          <a:prstGeom prst="rect">
            <a:avLst/>
          </a:prstGeom>
          <a:solidFill>
            <a:schemeClr val="tx2"/>
          </a:solidFill>
        </p:spPr>
      </p:pic>
      <p:pic>
        <p:nvPicPr>
          <p:cNvPr id="3" name="Picture 2">
            <a:extLst>
              <a:ext uri="{FF2B5EF4-FFF2-40B4-BE49-F238E27FC236}">
                <a16:creationId xmlns:a16="http://schemas.microsoft.com/office/drawing/2014/main" id="{312364D8-F02A-1643-B3D2-E01D217102A1}"/>
              </a:ext>
            </a:extLst>
          </p:cNvPr>
          <p:cNvPicPr>
            <a:picLocks noChangeAspect="1"/>
          </p:cNvPicPr>
          <p:nvPr/>
        </p:nvPicPr>
        <p:blipFill>
          <a:blip r:embed="rId3"/>
          <a:stretch>
            <a:fillRect/>
          </a:stretch>
        </p:blipFill>
        <p:spPr>
          <a:xfrm rot="-16200000">
            <a:off x="2303145" y="2736020"/>
            <a:ext cx="2946400" cy="1347470"/>
          </a:xfrm>
          <a:prstGeom prst="rect">
            <a:avLst/>
          </a:prstGeom>
          <a:solidFill>
            <a:schemeClr val="tx1"/>
          </a:solidFill>
        </p:spPr>
      </p:pic>
      <p:pic>
        <p:nvPicPr>
          <p:cNvPr id="26" name="Picture 25">
            <a:extLst>
              <a:ext uri="{FF2B5EF4-FFF2-40B4-BE49-F238E27FC236}">
                <a16:creationId xmlns:a16="http://schemas.microsoft.com/office/drawing/2014/main" id="{E42E8975-2879-E84F-8D0E-D1D57F6E1B74}"/>
              </a:ext>
            </a:extLst>
          </p:cNvPr>
          <p:cNvPicPr>
            <a:picLocks noChangeAspect="1"/>
          </p:cNvPicPr>
          <p:nvPr/>
        </p:nvPicPr>
        <p:blipFill>
          <a:blip r:embed="rId4"/>
          <a:stretch>
            <a:fillRect/>
          </a:stretch>
        </p:blipFill>
        <p:spPr>
          <a:xfrm rot="-16200000">
            <a:off x="7058025" y="3244020"/>
            <a:ext cx="1930400" cy="1347470"/>
          </a:xfrm>
          <a:prstGeom prst="rect">
            <a:avLst/>
          </a:prstGeom>
        </p:spPr>
      </p:pic>
      <p:cxnSp>
        <p:nvCxnSpPr>
          <p:cNvPr id="5" name="Straight Connector 4">
            <a:extLst>
              <a:ext uri="{FF2B5EF4-FFF2-40B4-BE49-F238E27FC236}">
                <a16:creationId xmlns:a16="http://schemas.microsoft.com/office/drawing/2014/main" id="{A8A5EDAF-E69D-E342-A6A1-DE3865B5E84A}"/>
              </a:ext>
            </a:extLst>
          </p:cNvPr>
          <p:cNvCxnSpPr>
            <a:cxnSpLocks/>
          </p:cNvCxnSpPr>
          <p:nvPr/>
        </p:nvCxnSpPr>
        <p:spPr>
          <a:xfrm>
            <a:off x="444138" y="4874814"/>
            <a:ext cx="107768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2B02677-C412-D442-9794-BA38A3CF772C}"/>
              </a:ext>
            </a:extLst>
          </p:cNvPr>
          <p:cNvSpPr/>
          <p:nvPr/>
        </p:nvSpPr>
        <p:spPr>
          <a:xfrm>
            <a:off x="709574" y="4989256"/>
            <a:ext cx="1792225" cy="646331"/>
          </a:xfrm>
          <a:prstGeom prst="rect">
            <a:avLst/>
          </a:prstGeom>
        </p:spPr>
        <p:txBody>
          <a:bodyPr wrap="square">
            <a:spAutoFit/>
          </a:bodyPr>
          <a:lstStyle/>
          <a:p>
            <a:r>
              <a:rPr lang="en-US" sz="1200" b="1" dirty="0">
                <a:latin typeface="Proxima Nova" panose="02000506030000020004" pitchFamily="2" charset="0"/>
                <a:cs typeface="Pristina" panose="020F0502020204030204" pitchFamily="34" charset="0"/>
              </a:rPr>
              <a:t>We</a:t>
            </a:r>
            <a:r>
              <a:rPr lang="en-US" sz="1200" dirty="0">
                <a:latin typeface="Proxima Nova" panose="02000506030000020004" pitchFamily="2" charset="0"/>
                <a:cs typeface="Pristina" panose="020F0502020204030204" pitchFamily="34" charset="0"/>
              </a:rPr>
              <a:t> </a:t>
            </a:r>
            <a:r>
              <a:rPr lang="en-US" sz="1200" b="1" dirty="0">
                <a:latin typeface="Proxima Nova" panose="02000506030000020004" pitchFamily="2" charset="0"/>
                <a:cs typeface="Pristina" panose="020F0502020204030204" pitchFamily="34" charset="0"/>
              </a:rPr>
              <a:t>schedule updating </a:t>
            </a:r>
            <a:r>
              <a:rPr lang="en-US" sz="1200" dirty="0">
                <a:latin typeface="Proxima Nova" panose="02000506030000020004" pitchFamily="2" charset="0"/>
                <a:cs typeface="Pristina" panose="020F0502020204030204" pitchFamily="34" charset="0"/>
              </a:rPr>
              <a:t>dependencies as part of our daily work</a:t>
            </a:r>
          </a:p>
        </p:txBody>
      </p:sp>
      <p:sp>
        <p:nvSpPr>
          <p:cNvPr id="12" name="Rectangle 11">
            <a:extLst>
              <a:ext uri="{FF2B5EF4-FFF2-40B4-BE49-F238E27FC236}">
                <a16:creationId xmlns:a16="http://schemas.microsoft.com/office/drawing/2014/main" id="{FD76B45A-1321-5843-93AB-3540BE893E82}"/>
              </a:ext>
            </a:extLst>
          </p:cNvPr>
          <p:cNvSpPr/>
          <p:nvPr/>
        </p:nvSpPr>
        <p:spPr>
          <a:xfrm>
            <a:off x="2972326" y="4989256"/>
            <a:ext cx="1664556" cy="830997"/>
          </a:xfrm>
          <a:prstGeom prst="rect">
            <a:avLst/>
          </a:prstGeom>
        </p:spPr>
        <p:txBody>
          <a:bodyPr wrap="square">
            <a:spAutoFit/>
          </a:bodyPr>
          <a:lstStyle/>
          <a:p>
            <a:r>
              <a:rPr lang="en-US" sz="1200" b="1" dirty="0">
                <a:latin typeface="Proxima Nova" panose="02000506030000020004" pitchFamily="2" charset="0"/>
                <a:cs typeface="Pristina" panose="020F0502020204030204" pitchFamily="34" charset="0"/>
              </a:rPr>
              <a:t>We strive to use the latest version </a:t>
            </a:r>
            <a:r>
              <a:rPr lang="en-US" sz="1200" dirty="0">
                <a:latin typeface="Proxima Nova" panose="02000506030000020004" pitchFamily="2" charset="0"/>
                <a:cs typeface="Pristina" panose="020F0502020204030204" pitchFamily="34" charset="0"/>
              </a:rPr>
              <a:t>(or latest-N) of all our dependencies</a:t>
            </a:r>
          </a:p>
        </p:txBody>
      </p:sp>
      <p:sp>
        <p:nvSpPr>
          <p:cNvPr id="15" name="Rectangle 14">
            <a:extLst>
              <a:ext uri="{FF2B5EF4-FFF2-40B4-BE49-F238E27FC236}">
                <a16:creationId xmlns:a16="http://schemas.microsoft.com/office/drawing/2014/main" id="{924D8044-1B4F-8A46-AC3D-C2D49011C6B5}"/>
              </a:ext>
            </a:extLst>
          </p:cNvPr>
          <p:cNvSpPr/>
          <p:nvPr/>
        </p:nvSpPr>
        <p:spPr>
          <a:xfrm>
            <a:off x="5141815" y="4989256"/>
            <a:ext cx="1655673" cy="1015663"/>
          </a:xfrm>
          <a:prstGeom prst="rect">
            <a:avLst/>
          </a:prstGeom>
        </p:spPr>
        <p:txBody>
          <a:bodyPr wrap="square">
            <a:spAutoFit/>
          </a:bodyPr>
          <a:lstStyle/>
          <a:p>
            <a:r>
              <a:rPr lang="en-US" sz="1200" b="1" dirty="0">
                <a:latin typeface="Proxima Nova" panose="02000506030000020004" pitchFamily="2" charset="0"/>
                <a:cs typeface="Pristina" panose="020F0502020204030204" pitchFamily="34" charset="0"/>
              </a:rPr>
              <a:t>We</a:t>
            </a:r>
            <a:r>
              <a:rPr lang="en-US" sz="1200" dirty="0">
                <a:latin typeface="Proxima Nova" panose="02000506030000020004" pitchFamily="2" charset="0"/>
                <a:cs typeface="Pristina" panose="020F0502020204030204" pitchFamily="34" charset="0"/>
              </a:rPr>
              <a:t> </a:t>
            </a:r>
            <a:r>
              <a:rPr lang="en-US" sz="1200" b="1" dirty="0">
                <a:latin typeface="Proxima Nova" panose="02000506030000020004" pitchFamily="2" charset="0"/>
                <a:cs typeface="Pristina" panose="020F0502020204030204" pitchFamily="34" charset="0"/>
              </a:rPr>
              <a:t>use some process </a:t>
            </a:r>
            <a:r>
              <a:rPr lang="en-US" sz="1200" dirty="0">
                <a:latin typeface="Proxima Nova" panose="02000506030000020004" pitchFamily="2" charset="0"/>
                <a:cs typeface="Pristina" panose="020F0502020204030204" pitchFamily="34" charset="0"/>
              </a:rPr>
              <a:t>to add a new dependency (e.g., evaluate, approve, standardize, etc.)</a:t>
            </a:r>
          </a:p>
        </p:txBody>
      </p:sp>
      <p:sp>
        <p:nvSpPr>
          <p:cNvPr id="16" name="Rectangle 15">
            <a:extLst>
              <a:ext uri="{FF2B5EF4-FFF2-40B4-BE49-F238E27FC236}">
                <a16:creationId xmlns:a16="http://schemas.microsoft.com/office/drawing/2014/main" id="{FF03B5EE-C634-2943-B5B0-B2D38940BF65}"/>
              </a:ext>
            </a:extLst>
          </p:cNvPr>
          <p:cNvSpPr/>
          <p:nvPr/>
        </p:nvSpPr>
        <p:spPr>
          <a:xfrm>
            <a:off x="7201893" y="4989256"/>
            <a:ext cx="1762963" cy="830997"/>
          </a:xfrm>
          <a:prstGeom prst="rect">
            <a:avLst/>
          </a:prstGeom>
        </p:spPr>
        <p:txBody>
          <a:bodyPr wrap="square">
            <a:spAutoFit/>
          </a:bodyPr>
          <a:lstStyle/>
          <a:p>
            <a:r>
              <a:rPr lang="en-US" sz="1200" b="1" dirty="0">
                <a:latin typeface="Proxima Nova" panose="02000506030000020004" pitchFamily="2" charset="0"/>
                <a:cs typeface="Pristina" panose="020F0502020204030204" pitchFamily="34" charset="0"/>
              </a:rPr>
              <a:t>We have a process to proactively remove </a:t>
            </a:r>
            <a:r>
              <a:rPr lang="en-US" sz="1200" dirty="0">
                <a:latin typeface="Proxima Nova" panose="02000506030000020004" pitchFamily="2" charset="0"/>
                <a:cs typeface="Pristina" panose="020F0502020204030204" pitchFamily="34" charset="0"/>
              </a:rPr>
              <a:t>problematic or unused dependencies</a:t>
            </a:r>
          </a:p>
        </p:txBody>
      </p:sp>
      <p:sp>
        <p:nvSpPr>
          <p:cNvPr id="17" name="Rectangle 16">
            <a:extLst>
              <a:ext uri="{FF2B5EF4-FFF2-40B4-BE49-F238E27FC236}">
                <a16:creationId xmlns:a16="http://schemas.microsoft.com/office/drawing/2014/main" id="{73B7352D-62AE-6E46-A5E9-764FE67E7173}"/>
              </a:ext>
            </a:extLst>
          </p:cNvPr>
          <p:cNvSpPr/>
          <p:nvPr/>
        </p:nvSpPr>
        <p:spPr>
          <a:xfrm>
            <a:off x="9326481" y="4989256"/>
            <a:ext cx="1806855" cy="1015663"/>
          </a:xfrm>
          <a:prstGeom prst="rect">
            <a:avLst/>
          </a:prstGeom>
        </p:spPr>
        <p:txBody>
          <a:bodyPr wrap="square">
            <a:spAutoFit/>
          </a:bodyPr>
          <a:lstStyle/>
          <a:p>
            <a:r>
              <a:rPr lang="en-US" sz="1200" b="1" dirty="0">
                <a:latin typeface="Proxima Nova" panose="02000506030000020004" pitchFamily="2" charset="0"/>
                <a:cs typeface="Pristina" panose="020F0502020204030204" pitchFamily="34" charset="0"/>
              </a:rPr>
              <a:t>We have automated tools </a:t>
            </a:r>
            <a:r>
              <a:rPr lang="en-US" sz="1200" dirty="0">
                <a:latin typeface="Proxima Nova" panose="02000506030000020004" pitchFamily="2" charset="0"/>
                <a:cs typeface="Pristina" panose="020F0502020204030204" pitchFamily="34" charset="0"/>
              </a:rPr>
              <a:t>to track, manage, and/or ensure policy compliance of our dependencies</a:t>
            </a:r>
          </a:p>
        </p:txBody>
      </p:sp>
      <p:sp>
        <p:nvSpPr>
          <p:cNvPr id="21" name="Rectangle 20">
            <a:extLst>
              <a:ext uri="{FF2B5EF4-FFF2-40B4-BE49-F238E27FC236}">
                <a16:creationId xmlns:a16="http://schemas.microsoft.com/office/drawing/2014/main" id="{D6D19A85-F99E-BB4B-977C-807EC3D761B4}"/>
              </a:ext>
            </a:extLst>
          </p:cNvPr>
          <p:cNvSpPr/>
          <p:nvPr/>
        </p:nvSpPr>
        <p:spPr>
          <a:xfrm>
            <a:off x="3101882" y="2004817"/>
            <a:ext cx="1348198" cy="830997"/>
          </a:xfrm>
          <a:prstGeom prst="rect">
            <a:avLst/>
          </a:prstGeom>
        </p:spPr>
        <p:txBody>
          <a:bodyPr wrap="square">
            <a:spAutoFit/>
          </a:bodyPr>
          <a:lstStyle/>
          <a:p>
            <a:pPr algn="ctr"/>
            <a:r>
              <a:rPr lang="en-US" sz="2400" b="1" dirty="0">
                <a:solidFill>
                  <a:schemeClr val="bg1"/>
                </a:solidFill>
                <a:latin typeface="Proxima Nova" panose="02000506030000020004" pitchFamily="2" charset="0"/>
                <a:cs typeface="Pristina" panose="020F0502020204030204" pitchFamily="34" charset="0"/>
              </a:rPr>
              <a:t>46%</a:t>
            </a:r>
          </a:p>
          <a:p>
            <a:pPr algn="ctr"/>
            <a:r>
              <a:rPr lang="en-US" sz="2400" b="1" dirty="0">
                <a:solidFill>
                  <a:schemeClr val="bg1"/>
                </a:solidFill>
                <a:latin typeface="Proxima Nova" panose="02000506030000020004" pitchFamily="2" charset="0"/>
                <a:cs typeface="Pristina" panose="020F0502020204030204" pitchFamily="34" charset="0"/>
              </a:rPr>
              <a:t>YES</a:t>
            </a:r>
          </a:p>
        </p:txBody>
      </p:sp>
      <p:sp>
        <p:nvSpPr>
          <p:cNvPr id="22" name="Rectangle 21">
            <a:extLst>
              <a:ext uri="{FF2B5EF4-FFF2-40B4-BE49-F238E27FC236}">
                <a16:creationId xmlns:a16="http://schemas.microsoft.com/office/drawing/2014/main" id="{359C7AB2-005A-124B-9ED9-F823157945FD}"/>
              </a:ext>
            </a:extLst>
          </p:cNvPr>
          <p:cNvSpPr/>
          <p:nvPr/>
        </p:nvSpPr>
        <p:spPr>
          <a:xfrm>
            <a:off x="5206081" y="1747314"/>
            <a:ext cx="1325441" cy="830997"/>
          </a:xfrm>
          <a:prstGeom prst="rect">
            <a:avLst/>
          </a:prstGeom>
        </p:spPr>
        <p:txBody>
          <a:bodyPr wrap="square">
            <a:spAutoFit/>
          </a:bodyPr>
          <a:lstStyle/>
          <a:p>
            <a:pPr algn="ctr"/>
            <a:r>
              <a:rPr lang="en-US" sz="2400" b="1" dirty="0">
                <a:solidFill>
                  <a:schemeClr val="bg1"/>
                </a:solidFill>
                <a:latin typeface="Proxima Nova" panose="02000506030000020004" pitchFamily="2" charset="0"/>
                <a:cs typeface="Pristina" panose="020F0502020204030204" pitchFamily="34" charset="0"/>
              </a:rPr>
              <a:t>50%</a:t>
            </a:r>
          </a:p>
          <a:p>
            <a:pPr algn="ctr"/>
            <a:r>
              <a:rPr lang="en-US" sz="2400" b="1" dirty="0">
                <a:solidFill>
                  <a:schemeClr val="bg1"/>
                </a:solidFill>
                <a:latin typeface="Proxima Nova" panose="02000506030000020004" pitchFamily="2" charset="0"/>
                <a:cs typeface="Pristina" panose="020F0502020204030204" pitchFamily="34" charset="0"/>
              </a:rPr>
              <a:t>YES</a:t>
            </a:r>
          </a:p>
        </p:txBody>
      </p:sp>
      <p:sp>
        <p:nvSpPr>
          <p:cNvPr id="23" name="Rectangle 22">
            <a:extLst>
              <a:ext uri="{FF2B5EF4-FFF2-40B4-BE49-F238E27FC236}">
                <a16:creationId xmlns:a16="http://schemas.microsoft.com/office/drawing/2014/main" id="{D9B55ADA-4430-1D43-8126-4165CBF0288C}"/>
              </a:ext>
            </a:extLst>
          </p:cNvPr>
          <p:cNvSpPr/>
          <p:nvPr/>
        </p:nvSpPr>
        <p:spPr>
          <a:xfrm>
            <a:off x="7349489" y="3040088"/>
            <a:ext cx="1347471" cy="830997"/>
          </a:xfrm>
          <a:prstGeom prst="rect">
            <a:avLst/>
          </a:prstGeom>
        </p:spPr>
        <p:txBody>
          <a:bodyPr wrap="square">
            <a:spAutoFit/>
          </a:bodyPr>
          <a:lstStyle/>
          <a:p>
            <a:pPr algn="ctr"/>
            <a:r>
              <a:rPr lang="en-US" sz="2400" b="1" dirty="0">
                <a:solidFill>
                  <a:schemeClr val="bg1"/>
                </a:solidFill>
                <a:latin typeface="Proxima Nova" panose="02000506030000020004" pitchFamily="2" charset="0"/>
                <a:cs typeface="Pristina" panose="020F0502020204030204" pitchFamily="34" charset="0"/>
              </a:rPr>
              <a:t>30%</a:t>
            </a:r>
          </a:p>
          <a:p>
            <a:pPr algn="ctr"/>
            <a:r>
              <a:rPr lang="en-US" sz="2400" b="1" dirty="0">
                <a:solidFill>
                  <a:schemeClr val="bg1"/>
                </a:solidFill>
                <a:latin typeface="Proxima Nova" panose="02000506030000020004" pitchFamily="2" charset="0"/>
                <a:cs typeface="Pristina" panose="020F0502020204030204" pitchFamily="34" charset="0"/>
              </a:rPr>
              <a:t>YES</a:t>
            </a:r>
          </a:p>
        </p:txBody>
      </p:sp>
      <p:sp>
        <p:nvSpPr>
          <p:cNvPr id="24" name="Rectangle 23">
            <a:extLst>
              <a:ext uri="{FF2B5EF4-FFF2-40B4-BE49-F238E27FC236}">
                <a16:creationId xmlns:a16="http://schemas.microsoft.com/office/drawing/2014/main" id="{43B4BA72-0F9D-6D4B-9AE4-AAFFC357A877}"/>
              </a:ext>
            </a:extLst>
          </p:cNvPr>
          <p:cNvSpPr/>
          <p:nvPr/>
        </p:nvSpPr>
        <p:spPr>
          <a:xfrm>
            <a:off x="9462770" y="2614418"/>
            <a:ext cx="1347470" cy="830997"/>
          </a:xfrm>
          <a:prstGeom prst="rect">
            <a:avLst/>
          </a:prstGeom>
        </p:spPr>
        <p:txBody>
          <a:bodyPr wrap="square">
            <a:spAutoFit/>
          </a:bodyPr>
          <a:lstStyle/>
          <a:p>
            <a:pPr algn="ctr"/>
            <a:r>
              <a:rPr lang="en-US" sz="2400" b="1" dirty="0">
                <a:solidFill>
                  <a:schemeClr val="bg1"/>
                </a:solidFill>
                <a:latin typeface="Proxima Nova" panose="02000506030000020004" pitchFamily="2" charset="0"/>
                <a:cs typeface="Pristina" panose="020F0502020204030204" pitchFamily="34" charset="0"/>
              </a:rPr>
              <a:t>37%</a:t>
            </a:r>
          </a:p>
          <a:p>
            <a:pPr algn="ctr"/>
            <a:r>
              <a:rPr lang="en-US" sz="2400" b="1" dirty="0">
                <a:solidFill>
                  <a:schemeClr val="bg1"/>
                </a:solidFill>
                <a:latin typeface="Proxima Nova" panose="02000506030000020004" pitchFamily="2" charset="0"/>
                <a:cs typeface="Pristina" panose="020F0502020204030204" pitchFamily="34" charset="0"/>
              </a:rPr>
              <a:t>YES</a:t>
            </a:r>
          </a:p>
        </p:txBody>
      </p:sp>
      <p:sp>
        <p:nvSpPr>
          <p:cNvPr id="37" name="TextBox 36">
            <a:extLst>
              <a:ext uri="{FF2B5EF4-FFF2-40B4-BE49-F238E27FC236}">
                <a16:creationId xmlns:a16="http://schemas.microsoft.com/office/drawing/2014/main" id="{4E7FAC26-D8E1-BA4F-8964-9DEE5A294DC5}"/>
              </a:ext>
            </a:extLst>
          </p:cNvPr>
          <p:cNvSpPr txBox="1"/>
          <p:nvPr/>
        </p:nvSpPr>
        <p:spPr>
          <a:xfrm>
            <a:off x="0" y="418320"/>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Enterprise </a:t>
            </a:r>
            <a:r>
              <a:rPr lang="en-US" sz="3000" b="1" dirty="0" err="1">
                <a:latin typeface="Proxima Nova" panose="02000506030000020004" pitchFamily="2" charset="0"/>
              </a:rPr>
              <a:t>Devs</a:t>
            </a:r>
            <a:r>
              <a:rPr lang="en-US" sz="3000" b="1" dirty="0">
                <a:latin typeface="Proxima Nova" panose="02000506030000020004" pitchFamily="2" charset="0"/>
              </a:rPr>
              <a:t> Manage Dependencies</a:t>
            </a:r>
          </a:p>
        </p:txBody>
      </p:sp>
      <p:sp>
        <p:nvSpPr>
          <p:cNvPr id="28" name="TextBox 145">
            <a:extLst>
              <a:ext uri="{FF2B5EF4-FFF2-40B4-BE49-F238E27FC236}">
                <a16:creationId xmlns:a16="http://schemas.microsoft.com/office/drawing/2014/main" id="{B7F298D7-3BE2-5945-A6DA-D0EC5B7A160F}"/>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
        <p:nvSpPr>
          <p:cNvPr id="30" name="TextBox 29">
            <a:extLst>
              <a:ext uri="{FF2B5EF4-FFF2-40B4-BE49-F238E27FC236}">
                <a16:creationId xmlns:a16="http://schemas.microsoft.com/office/drawing/2014/main" id="{C47518B5-BA50-154B-BE93-4BA70515F9CA}"/>
              </a:ext>
            </a:extLst>
          </p:cNvPr>
          <p:cNvSpPr txBox="1"/>
          <p:nvPr/>
        </p:nvSpPr>
        <p:spPr>
          <a:xfrm>
            <a:off x="10810240" y="4531360"/>
            <a:ext cx="952505" cy="276999"/>
          </a:xfrm>
          <a:prstGeom prst="rect">
            <a:avLst/>
          </a:prstGeom>
          <a:noFill/>
        </p:spPr>
        <p:txBody>
          <a:bodyPr wrap="square" rtlCol="0">
            <a:spAutoFit/>
          </a:bodyPr>
          <a:lstStyle/>
          <a:p>
            <a:pPr algn="ctr"/>
            <a:r>
              <a:rPr lang="en-US" sz="1200" dirty="0">
                <a:solidFill>
                  <a:srgbClr val="FF018C"/>
                </a:solidFill>
                <a:latin typeface="Proxima Nova" panose="02000506030000020004" pitchFamily="2" charset="0"/>
              </a:rPr>
              <a:t>n = 658</a:t>
            </a:r>
          </a:p>
        </p:txBody>
      </p:sp>
      <p:sp>
        <p:nvSpPr>
          <p:cNvPr id="20" name="Rectangle 19">
            <a:extLst>
              <a:ext uri="{FF2B5EF4-FFF2-40B4-BE49-F238E27FC236}">
                <a16:creationId xmlns:a16="http://schemas.microsoft.com/office/drawing/2014/main" id="{05535BA9-A919-7C4D-86B7-7A095717019B}"/>
              </a:ext>
            </a:extLst>
          </p:cNvPr>
          <p:cNvSpPr/>
          <p:nvPr/>
        </p:nvSpPr>
        <p:spPr>
          <a:xfrm>
            <a:off x="830053" y="2572379"/>
            <a:ext cx="1348198" cy="830997"/>
          </a:xfrm>
          <a:prstGeom prst="rect">
            <a:avLst/>
          </a:prstGeom>
        </p:spPr>
        <p:txBody>
          <a:bodyPr wrap="square">
            <a:spAutoFit/>
          </a:bodyPr>
          <a:lstStyle/>
          <a:p>
            <a:pPr algn="ctr"/>
            <a:r>
              <a:rPr lang="en-US" sz="2400" b="1" dirty="0">
                <a:solidFill>
                  <a:schemeClr val="bg1"/>
                </a:solidFill>
                <a:latin typeface="Proxima Nova" panose="02000506030000020004" pitchFamily="2" charset="0"/>
                <a:cs typeface="Pristina" panose="020F0502020204030204" pitchFamily="34" charset="0"/>
              </a:rPr>
              <a:t>38%</a:t>
            </a:r>
          </a:p>
          <a:p>
            <a:pPr algn="ctr"/>
            <a:r>
              <a:rPr lang="en-US" sz="2400" b="1" dirty="0">
                <a:solidFill>
                  <a:schemeClr val="bg1"/>
                </a:solidFill>
                <a:latin typeface="Proxima Nova" panose="02000506030000020004" pitchFamily="2" charset="0"/>
                <a:cs typeface="Pristina" panose="020F0502020204030204" pitchFamily="34" charset="0"/>
              </a:rPr>
              <a:t>YES</a:t>
            </a:r>
          </a:p>
        </p:txBody>
      </p:sp>
    </p:spTree>
    <p:extLst>
      <p:ext uri="{BB962C8B-B14F-4D97-AF65-F5344CB8AC3E}">
        <p14:creationId xmlns:p14="http://schemas.microsoft.com/office/powerpoint/2010/main" val="4145449131"/>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D5EBB9-E824-0A40-B771-FE81A6C8FD46}"/>
              </a:ext>
            </a:extLst>
          </p:cNvPr>
          <p:cNvPicPr>
            <a:picLocks noChangeAspect="1"/>
          </p:cNvPicPr>
          <p:nvPr/>
        </p:nvPicPr>
        <p:blipFill>
          <a:blip r:embed="rId3"/>
          <a:stretch>
            <a:fillRect/>
          </a:stretch>
        </p:blipFill>
        <p:spPr>
          <a:xfrm>
            <a:off x="900333" y="1076179"/>
            <a:ext cx="10715426" cy="6008268"/>
          </a:xfrm>
          <a:prstGeom prst="rect">
            <a:avLst/>
          </a:prstGeom>
        </p:spPr>
      </p:pic>
      <p:sp>
        <p:nvSpPr>
          <p:cNvPr id="6" name="TextBox 5">
            <a:extLst>
              <a:ext uri="{FF2B5EF4-FFF2-40B4-BE49-F238E27FC236}">
                <a16:creationId xmlns:a16="http://schemas.microsoft.com/office/drawing/2014/main" id="{58FEDB6A-B6BD-0C44-A46A-34C3DB219689}"/>
              </a:ext>
            </a:extLst>
          </p:cNvPr>
          <p:cNvSpPr txBox="1"/>
          <p:nvPr/>
        </p:nvSpPr>
        <p:spPr>
          <a:xfrm>
            <a:off x="0" y="398442"/>
            <a:ext cx="12191999" cy="553998"/>
          </a:xfrm>
          <a:prstGeom prst="rect">
            <a:avLst/>
          </a:prstGeom>
          <a:noFill/>
        </p:spPr>
        <p:txBody>
          <a:bodyPr wrap="square" rtlCol="0">
            <a:spAutoFit/>
          </a:bodyPr>
          <a:lstStyle/>
          <a:p>
            <a:pPr algn="ctr"/>
            <a:r>
              <a:rPr lang="en-US" sz="3000" b="1" dirty="0">
                <a:latin typeface="Proxima Nova" panose="02000506030000020004" pitchFamily="2" charset="0"/>
              </a:rPr>
              <a:t>When </a:t>
            </a:r>
            <a:r>
              <a:rPr lang="en-US" sz="3000" b="1" dirty="0" err="1">
                <a:latin typeface="Proxima Nova" panose="02000506030000020004" pitchFamily="2" charset="0"/>
              </a:rPr>
              <a:t>Devs</a:t>
            </a:r>
            <a:r>
              <a:rPr lang="en-US" sz="3000" b="1" dirty="0">
                <a:latin typeface="Proxima Nova" panose="02000506030000020004" pitchFamily="2" charset="0"/>
              </a:rPr>
              <a:t> climb the mountain every day, it’s easier.</a:t>
            </a:r>
          </a:p>
        </p:txBody>
      </p:sp>
      <p:sp>
        <p:nvSpPr>
          <p:cNvPr id="9" name="TextBox 145">
            <a:extLst>
              <a:ext uri="{FF2B5EF4-FFF2-40B4-BE49-F238E27FC236}">
                <a16:creationId xmlns:a16="http://schemas.microsoft.com/office/drawing/2014/main" id="{4AF8A8A4-F022-FA4A-8E12-9EBAA58549CC}"/>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Tree>
    <p:extLst>
      <p:ext uri="{BB962C8B-B14F-4D97-AF65-F5344CB8AC3E}">
        <p14:creationId xmlns:p14="http://schemas.microsoft.com/office/powerpoint/2010/main" val="2538590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AAE5483-A7B1-8E4D-8280-EF24FA312FF2}"/>
              </a:ext>
            </a:extLst>
          </p:cNvPr>
          <p:cNvGrpSpPr/>
          <p:nvPr/>
        </p:nvGrpSpPr>
        <p:grpSpPr>
          <a:xfrm>
            <a:off x="0" y="0"/>
            <a:ext cx="12192000" cy="7528514"/>
            <a:chOff x="0" y="-17585"/>
            <a:chExt cx="12192000" cy="7528514"/>
          </a:xfrm>
        </p:grpSpPr>
        <p:pic>
          <p:nvPicPr>
            <p:cNvPr id="3" name="Picture 2">
              <a:extLst>
                <a:ext uri="{FF2B5EF4-FFF2-40B4-BE49-F238E27FC236}">
                  <a16:creationId xmlns:a16="http://schemas.microsoft.com/office/drawing/2014/main" id="{EC7C3B2D-ACE0-C347-9B64-FAB770626FE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0741" b="370"/>
            <a:stretch/>
          </p:blipFill>
          <p:spPr>
            <a:xfrm>
              <a:off x="0" y="1414929"/>
              <a:ext cx="12192000" cy="6096000"/>
            </a:xfrm>
            <a:prstGeom prst="rect">
              <a:avLst/>
            </a:prstGeom>
          </p:spPr>
        </p:pic>
        <p:pic>
          <p:nvPicPr>
            <p:cNvPr id="8" name="Picture 7">
              <a:extLst>
                <a:ext uri="{FF2B5EF4-FFF2-40B4-BE49-F238E27FC236}">
                  <a16:creationId xmlns:a16="http://schemas.microsoft.com/office/drawing/2014/main" id="{F1CF98B3-3B3C-7C4D-8D58-01C8E18065F9}"/>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0" y="6057899"/>
              <a:ext cx="12192000" cy="1028705"/>
            </a:xfrm>
            <a:prstGeom prst="rect">
              <a:avLst/>
            </a:prstGeom>
          </p:spPr>
        </p:pic>
        <p:pic>
          <p:nvPicPr>
            <p:cNvPr id="10" name="Picture 9">
              <a:extLst>
                <a:ext uri="{FF2B5EF4-FFF2-40B4-BE49-F238E27FC236}">
                  <a16:creationId xmlns:a16="http://schemas.microsoft.com/office/drawing/2014/main" id="{D831AE69-33D8-A041-8CFC-9B7095C62697}"/>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0" y="-17585"/>
              <a:ext cx="12192000" cy="1649505"/>
            </a:xfrm>
            <a:prstGeom prst="rect">
              <a:avLst/>
            </a:prstGeom>
          </p:spPr>
        </p:pic>
      </p:grpSp>
      <p:sp>
        <p:nvSpPr>
          <p:cNvPr id="4" name="TextBox 3">
            <a:extLst>
              <a:ext uri="{FF2B5EF4-FFF2-40B4-BE49-F238E27FC236}">
                <a16:creationId xmlns:a16="http://schemas.microsoft.com/office/drawing/2014/main" id="{EF8A69CD-A92F-2841-A0EB-A4F240EA7EA3}"/>
              </a:ext>
            </a:extLst>
          </p:cNvPr>
          <p:cNvSpPr txBox="1"/>
          <p:nvPr/>
        </p:nvSpPr>
        <p:spPr>
          <a:xfrm>
            <a:off x="1" y="409569"/>
            <a:ext cx="12191999" cy="769441"/>
          </a:xfrm>
          <a:prstGeom prst="rect">
            <a:avLst/>
          </a:prstGeom>
          <a:noFill/>
        </p:spPr>
        <p:txBody>
          <a:bodyPr wrap="square" rtlCol="0">
            <a:spAutoFit/>
          </a:bodyPr>
          <a:lstStyle/>
          <a:p>
            <a:pPr algn="ctr"/>
            <a:r>
              <a:rPr lang="en-US" sz="3000" b="1" dirty="0">
                <a:latin typeface="Proxima Nova" panose="02000506030000020004" pitchFamily="2" charset="0"/>
              </a:rPr>
              <a:t>Everyone has a software supply chain.</a:t>
            </a:r>
          </a:p>
          <a:p>
            <a:pPr algn="ctr"/>
            <a:r>
              <a:rPr lang="en-US" sz="1400" dirty="0">
                <a:latin typeface="Proxima Nova" panose="02000506030000020004" pitchFamily="2" charset="0"/>
              </a:rPr>
              <a:t>(including open source projects)</a:t>
            </a:r>
          </a:p>
        </p:txBody>
      </p:sp>
    </p:spTree>
    <p:extLst>
      <p:ext uri="{BB962C8B-B14F-4D97-AF65-F5344CB8AC3E}">
        <p14:creationId xmlns:p14="http://schemas.microsoft.com/office/powerpoint/2010/main" val="4080468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5">
            <a:extLst>
              <a:ext uri="{FF2B5EF4-FFF2-40B4-BE49-F238E27FC236}">
                <a16:creationId xmlns:a16="http://schemas.microsoft.com/office/drawing/2014/main" id="{0DDD71A5-6F48-7F4D-899C-8594CB9BA19E}"/>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pic>
        <p:nvPicPr>
          <p:cNvPr id="6" name="Picture 5">
            <a:extLst>
              <a:ext uri="{FF2B5EF4-FFF2-40B4-BE49-F238E27FC236}">
                <a16:creationId xmlns:a16="http://schemas.microsoft.com/office/drawing/2014/main" id="{F5DD3D24-9969-9B46-9029-2AD34FA3629C}"/>
              </a:ext>
            </a:extLst>
          </p:cNvPr>
          <p:cNvPicPr>
            <a:picLocks noChangeAspect="1"/>
          </p:cNvPicPr>
          <p:nvPr/>
        </p:nvPicPr>
        <p:blipFill>
          <a:blip r:embed="rId3"/>
          <a:stretch>
            <a:fillRect/>
          </a:stretch>
        </p:blipFill>
        <p:spPr>
          <a:xfrm>
            <a:off x="1114755" y="0"/>
            <a:ext cx="9962489" cy="6858000"/>
          </a:xfrm>
          <a:prstGeom prst="rect">
            <a:avLst/>
          </a:prstGeom>
        </p:spPr>
      </p:pic>
    </p:spTree>
    <p:extLst>
      <p:ext uri="{BB962C8B-B14F-4D97-AF65-F5344CB8AC3E}">
        <p14:creationId xmlns:p14="http://schemas.microsoft.com/office/powerpoint/2010/main" val="3997036257"/>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39E760-C4F1-3C45-8324-1A557129B650}"/>
              </a:ext>
            </a:extLst>
          </p:cNvPr>
          <p:cNvPicPr>
            <a:picLocks noChangeAspect="1"/>
          </p:cNvPicPr>
          <p:nvPr/>
        </p:nvPicPr>
        <p:blipFill>
          <a:blip r:embed="rId3"/>
          <a:stretch>
            <a:fillRect/>
          </a:stretch>
        </p:blipFill>
        <p:spPr>
          <a:xfrm>
            <a:off x="637684" y="-91440"/>
            <a:ext cx="10171043" cy="6858000"/>
          </a:xfrm>
          <a:prstGeom prst="rect">
            <a:avLst/>
          </a:prstGeom>
        </p:spPr>
      </p:pic>
      <p:sp>
        <p:nvSpPr>
          <p:cNvPr id="3" name="TextBox 145">
            <a:extLst>
              <a:ext uri="{FF2B5EF4-FFF2-40B4-BE49-F238E27FC236}">
                <a16:creationId xmlns:a16="http://schemas.microsoft.com/office/drawing/2014/main" id="{000A0CB3-4FC7-ED49-8409-3B2670A301FC}"/>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Tree>
    <p:extLst>
      <p:ext uri="{BB962C8B-B14F-4D97-AF65-F5344CB8AC3E}">
        <p14:creationId xmlns:p14="http://schemas.microsoft.com/office/powerpoint/2010/main" val="3165203466"/>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29D3B55-90CD-274A-8F1B-27E498382E6C}"/>
              </a:ext>
            </a:extLst>
          </p:cNvPr>
          <p:cNvPicPr>
            <a:picLocks noChangeAspect="1"/>
          </p:cNvPicPr>
          <p:nvPr/>
        </p:nvPicPr>
        <p:blipFill>
          <a:blip r:embed="rId3">
            <a:duotone>
              <a:prstClr val="black"/>
              <a:schemeClr val="accent5">
                <a:tint val="45000"/>
                <a:satMod val="400000"/>
              </a:schemeClr>
            </a:duotone>
            <a:extLst>
              <a:ext uri="{BEBA8EAE-BF5A-486C-A8C5-ECC9F3942E4B}">
                <a14:imgProps xmlns:a14="http://schemas.microsoft.com/office/drawing/2010/main">
                  <a14:imgLayer r:embed="rId4">
                    <a14:imgEffect>
                      <a14:brightnessContrast bright="40000"/>
                    </a14:imgEffect>
                  </a14:imgLayer>
                </a14:imgProps>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950A857C-9C93-3E49-8A4A-E3A48C103248}"/>
              </a:ext>
            </a:extLst>
          </p:cNvPr>
          <p:cNvSpPr/>
          <p:nvPr/>
        </p:nvSpPr>
        <p:spPr>
          <a:xfrm>
            <a:off x="6876288" y="6010236"/>
            <a:ext cx="4974336" cy="584775"/>
          </a:xfrm>
          <a:prstGeom prst="rect">
            <a:avLst/>
          </a:prstGeom>
        </p:spPr>
        <p:txBody>
          <a:bodyPr wrap="square">
            <a:spAutoFit/>
          </a:bodyPr>
          <a:lstStyle/>
          <a:p>
            <a:pPr algn="r"/>
            <a:r>
              <a:rPr lang="en-US" sz="3200" b="1" dirty="0">
                <a:solidFill>
                  <a:schemeClr val="bg1"/>
                </a:solidFill>
                <a:latin typeface="Proxima Nova" panose="02000506030000020004" pitchFamily="2" charset="0"/>
              </a:rPr>
              <a:t>2010: </a:t>
            </a:r>
            <a:r>
              <a:rPr lang="en-US" sz="3200" dirty="0">
                <a:solidFill>
                  <a:schemeClr val="bg1"/>
                </a:solidFill>
                <a:latin typeface="Proxima Nova" panose="02000506030000020004" pitchFamily="2" charset="0"/>
              </a:rPr>
              <a:t>Jez Humble</a:t>
            </a:r>
          </a:p>
        </p:txBody>
      </p:sp>
    </p:spTree>
    <p:extLst>
      <p:ext uri="{BB962C8B-B14F-4D97-AF65-F5344CB8AC3E}">
        <p14:creationId xmlns:p14="http://schemas.microsoft.com/office/powerpoint/2010/main" val="873560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lh6.googleusercontent.com/Dnqjwh5UOyiyNjhBBatazjLOJe3pxHJ3poxSIwEqJT7eXNdzn3kcaA1usNJghBBAYW7LELGLP6YO7oEXv3kKMG5_u0D-82Iv2UJjDXa4HprKBRWMh24YpTD5Iu3fRvGERVuO4v7V">
            <a:extLst>
              <a:ext uri="{FF2B5EF4-FFF2-40B4-BE49-F238E27FC236}">
                <a16:creationId xmlns:a16="http://schemas.microsoft.com/office/drawing/2014/main" id="{071A5F78-F9CC-9340-9572-13CF3BC0CB51}"/>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7457"/>
          <a:stretch/>
        </p:blipFill>
        <p:spPr bwMode="auto">
          <a:xfrm>
            <a:off x="6230216" y="1005745"/>
            <a:ext cx="4738675" cy="56591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D955F50-0DBC-244B-B822-5FF0643E1BB6}"/>
              </a:ext>
            </a:extLst>
          </p:cNvPr>
          <p:cNvSpPr txBox="1"/>
          <p:nvPr/>
        </p:nvSpPr>
        <p:spPr>
          <a:xfrm>
            <a:off x="1022117" y="2563948"/>
            <a:ext cx="3816626" cy="1477328"/>
          </a:xfrm>
          <a:prstGeom prst="rect">
            <a:avLst/>
          </a:prstGeom>
          <a:noFill/>
        </p:spPr>
        <p:txBody>
          <a:bodyPr wrap="square" rtlCol="0">
            <a:spAutoFit/>
          </a:bodyPr>
          <a:lstStyle/>
          <a:p>
            <a:r>
              <a:rPr lang="en-US" sz="3000" b="1" dirty="0">
                <a:latin typeface="Proxima Nova" panose="02000506030000020004" pitchFamily="2" charset="0"/>
              </a:rPr>
              <a:t>Automation continues to prove difficult to ignore.</a:t>
            </a:r>
          </a:p>
        </p:txBody>
      </p:sp>
      <p:sp>
        <p:nvSpPr>
          <p:cNvPr id="5" name="TextBox 4">
            <a:extLst>
              <a:ext uri="{FF2B5EF4-FFF2-40B4-BE49-F238E27FC236}">
                <a16:creationId xmlns:a16="http://schemas.microsoft.com/office/drawing/2014/main" id="{9AA1B237-273B-3E42-9C73-26E8E74BBD1A}"/>
              </a:ext>
            </a:extLst>
          </p:cNvPr>
          <p:cNvSpPr txBox="1"/>
          <p:nvPr/>
        </p:nvSpPr>
        <p:spPr>
          <a:xfrm>
            <a:off x="7030938" y="350632"/>
            <a:ext cx="3137230" cy="584775"/>
          </a:xfrm>
          <a:prstGeom prst="rect">
            <a:avLst/>
          </a:prstGeom>
          <a:noFill/>
        </p:spPr>
        <p:txBody>
          <a:bodyPr wrap="square" rtlCol="0">
            <a:spAutoFit/>
          </a:bodyPr>
          <a:lstStyle/>
          <a:p>
            <a:pPr algn="ctr"/>
            <a:r>
              <a:rPr lang="en-US" sz="1600" dirty="0">
                <a:latin typeface="Proxima Nova" panose="02000506030000020004" pitchFamily="2" charset="0"/>
              </a:rPr>
              <a:t>Do you have an open source policy and do you follow it?</a:t>
            </a:r>
          </a:p>
        </p:txBody>
      </p:sp>
    </p:spTree>
    <p:extLst>
      <p:ext uri="{BB962C8B-B14F-4D97-AF65-F5344CB8AC3E}">
        <p14:creationId xmlns:p14="http://schemas.microsoft.com/office/powerpoint/2010/main" val="492292257"/>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lh3.googleusercontent.com/O_5bpfdozlBZBuDTBtcBFfqPuDh82T4N34UcGAo4dhF8huAYXH8OMycTW3Jwf6rP8nqBuPwGFB1pF4KzU1difTTftnxpxjljkumHAcoKq5xUtgDiGIg0gWXMejiua4FWbEk8qhEO">
            <a:extLst>
              <a:ext uri="{FF2B5EF4-FFF2-40B4-BE49-F238E27FC236}">
                <a16:creationId xmlns:a16="http://schemas.microsoft.com/office/drawing/2014/main" id="{4C8BF2A0-17A3-704C-89D4-A535FFE4639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75234" y="854426"/>
            <a:ext cx="4977130" cy="49122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0F5CB3D-60F8-884A-89EF-72D547C13517}"/>
              </a:ext>
            </a:extLst>
          </p:cNvPr>
          <p:cNvSpPr/>
          <p:nvPr/>
        </p:nvSpPr>
        <p:spPr>
          <a:xfrm>
            <a:off x="1025266" y="2057122"/>
            <a:ext cx="3666309" cy="2400657"/>
          </a:xfrm>
          <a:prstGeom prst="rect">
            <a:avLst/>
          </a:prstGeom>
        </p:spPr>
        <p:txBody>
          <a:bodyPr wrap="square">
            <a:spAutoFit/>
          </a:bodyPr>
          <a:lstStyle/>
          <a:p>
            <a:r>
              <a:rPr lang="en-US" sz="3000" b="1" dirty="0">
                <a:latin typeface="Proxima Nova" panose="02000506030000020004" pitchFamily="2" charset="0"/>
              </a:rPr>
              <a:t>For organizations who tamed their supply chains, the rewards were impressive.</a:t>
            </a:r>
            <a:endParaRPr lang="en-US" sz="3000" b="1" dirty="0">
              <a:effectLst/>
              <a:latin typeface="Proxima Nova" panose="02000506030000020004" pitchFamily="2" charset="0"/>
            </a:endParaRPr>
          </a:p>
        </p:txBody>
      </p:sp>
      <p:sp>
        <p:nvSpPr>
          <p:cNvPr id="4" name="TextBox 145">
            <a:extLst>
              <a:ext uri="{FF2B5EF4-FFF2-40B4-BE49-F238E27FC236}">
                <a16:creationId xmlns:a16="http://schemas.microsoft.com/office/drawing/2014/main" id="{9497C139-91E8-B047-8610-297FC021187F}"/>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Tree>
    <p:extLst>
      <p:ext uri="{BB962C8B-B14F-4D97-AF65-F5344CB8AC3E}">
        <p14:creationId xmlns:p14="http://schemas.microsoft.com/office/powerpoint/2010/main" val="39544987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
        <p:nvSpPr>
          <p:cNvPr id="7" name="TextBox 6">
            <a:extLst>
              <a:ext uri="{FF2B5EF4-FFF2-40B4-BE49-F238E27FC236}">
                <a16:creationId xmlns:a16="http://schemas.microsoft.com/office/drawing/2014/main" id="{6388EE1C-3C68-E040-864A-93E3A4F5EE01}"/>
              </a:ext>
            </a:extLst>
          </p:cNvPr>
          <p:cNvSpPr txBox="1"/>
          <p:nvPr/>
        </p:nvSpPr>
        <p:spPr>
          <a:xfrm>
            <a:off x="1588" y="2318656"/>
            <a:ext cx="12190412" cy="830997"/>
          </a:xfrm>
          <a:prstGeom prst="rect">
            <a:avLst/>
          </a:prstGeom>
          <a:noFill/>
        </p:spPr>
        <p:txBody>
          <a:bodyPr wrap="square" rtlCol="0">
            <a:spAutoFit/>
          </a:bodyPr>
          <a:lstStyle/>
          <a:p>
            <a:pPr algn="ctr"/>
            <a:r>
              <a:rPr lang="en-US" sz="4800" b="1" i="1" dirty="0">
                <a:solidFill>
                  <a:schemeClr val="bg1"/>
                </a:solidFill>
                <a:latin typeface="Proxima Nova" panose="02000506030000020004" pitchFamily="2" charset="0"/>
              </a:rPr>
              <a:t>imagine quality at insane speed</a:t>
            </a:r>
            <a:endParaRPr lang="en-US" sz="2800" baseline="30000" dirty="0">
              <a:solidFill>
                <a:schemeClr val="bg1"/>
              </a:solidFill>
              <a:latin typeface="Proxima Nova" panose="02000506030000020004" pitchFamily="2" charset="0"/>
            </a:endParaRPr>
          </a:p>
        </p:txBody>
      </p:sp>
    </p:spTree>
    <p:extLst>
      <p:ext uri="{BB962C8B-B14F-4D97-AF65-F5344CB8AC3E}">
        <p14:creationId xmlns:p14="http://schemas.microsoft.com/office/powerpoint/2010/main" val="63974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
        <p:nvSpPr>
          <p:cNvPr id="7" name="TextBox 6">
            <a:extLst>
              <a:ext uri="{FF2B5EF4-FFF2-40B4-BE49-F238E27FC236}">
                <a16:creationId xmlns:a16="http://schemas.microsoft.com/office/drawing/2014/main" id="{6388EE1C-3C68-E040-864A-93E3A4F5EE01}"/>
              </a:ext>
            </a:extLst>
          </p:cNvPr>
          <p:cNvSpPr txBox="1"/>
          <p:nvPr/>
        </p:nvSpPr>
        <p:spPr>
          <a:xfrm>
            <a:off x="1" y="2303236"/>
            <a:ext cx="12190412" cy="830997"/>
          </a:xfrm>
          <a:prstGeom prst="rect">
            <a:avLst/>
          </a:prstGeom>
          <a:noFill/>
        </p:spPr>
        <p:txBody>
          <a:bodyPr wrap="square" rtlCol="0">
            <a:spAutoFit/>
          </a:bodyPr>
          <a:lstStyle/>
          <a:p>
            <a:pPr algn="ctr"/>
            <a:r>
              <a:rPr lang="en-US" sz="4800" b="1" i="1" dirty="0">
                <a:solidFill>
                  <a:schemeClr val="bg1"/>
                </a:solidFill>
                <a:latin typeface="Proxima Nova" panose="02000506030000020004" pitchFamily="2" charset="0"/>
              </a:rPr>
              <a:t>imagine secure development</a:t>
            </a:r>
            <a:endParaRPr lang="en-US" sz="2800" baseline="30000" dirty="0">
              <a:solidFill>
                <a:schemeClr val="bg1"/>
              </a:solidFill>
              <a:latin typeface="Proxima Nova" panose="02000506030000020004" pitchFamily="2" charset="0"/>
            </a:endParaRPr>
          </a:p>
        </p:txBody>
      </p:sp>
    </p:spTree>
    <p:extLst>
      <p:ext uri="{BB962C8B-B14F-4D97-AF65-F5344CB8AC3E}">
        <p14:creationId xmlns:p14="http://schemas.microsoft.com/office/powerpoint/2010/main" val="24886601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145">
            <a:extLst>
              <a:ext uri="{FF2B5EF4-FFF2-40B4-BE49-F238E27FC236}">
                <a16:creationId xmlns:a16="http://schemas.microsoft.com/office/drawing/2014/main" id="{C19C7731-CC79-7E4B-8229-387590C435F3}"/>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
        <p:nvSpPr>
          <p:cNvPr id="7" name="TextBox 6">
            <a:extLst>
              <a:ext uri="{FF2B5EF4-FFF2-40B4-BE49-F238E27FC236}">
                <a16:creationId xmlns:a16="http://schemas.microsoft.com/office/drawing/2014/main" id="{6388EE1C-3C68-E040-864A-93E3A4F5EE01}"/>
              </a:ext>
            </a:extLst>
          </p:cNvPr>
          <p:cNvSpPr txBox="1"/>
          <p:nvPr/>
        </p:nvSpPr>
        <p:spPr>
          <a:xfrm>
            <a:off x="1588" y="2314122"/>
            <a:ext cx="12190412" cy="1569660"/>
          </a:xfrm>
          <a:prstGeom prst="rect">
            <a:avLst/>
          </a:prstGeom>
          <a:noFill/>
        </p:spPr>
        <p:txBody>
          <a:bodyPr wrap="square" rtlCol="0">
            <a:spAutoFit/>
          </a:bodyPr>
          <a:lstStyle/>
          <a:p>
            <a:pPr algn="ctr"/>
            <a:r>
              <a:rPr lang="en-US" sz="4800" b="1" i="1" dirty="0">
                <a:solidFill>
                  <a:schemeClr val="bg1"/>
                </a:solidFill>
                <a:latin typeface="Proxima Nova" panose="02000506030000020004" pitchFamily="2" charset="0"/>
              </a:rPr>
              <a:t>imagine machines</a:t>
            </a:r>
          </a:p>
          <a:p>
            <a:pPr algn="ctr"/>
            <a:r>
              <a:rPr lang="en-US" sz="4800" b="1" i="1" dirty="0">
                <a:solidFill>
                  <a:schemeClr val="bg1"/>
                </a:solidFill>
                <a:latin typeface="Proxima Nova" panose="02000506030000020004" pitchFamily="2" charset="0"/>
              </a:rPr>
              <a:t>developing their own code</a:t>
            </a:r>
            <a:endParaRPr lang="en-US" sz="2800" baseline="30000" dirty="0">
              <a:solidFill>
                <a:schemeClr val="bg1"/>
              </a:solidFill>
              <a:latin typeface="Proxima Nova" panose="02000506030000020004" pitchFamily="2" charset="0"/>
            </a:endParaRPr>
          </a:p>
        </p:txBody>
      </p:sp>
    </p:spTree>
    <p:extLst>
      <p:ext uri="{BB962C8B-B14F-4D97-AF65-F5344CB8AC3E}">
        <p14:creationId xmlns:p14="http://schemas.microsoft.com/office/powerpoint/2010/main" val="4233879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4C77619-8DCF-274D-907B-EED53FE1EA75}"/>
              </a:ext>
            </a:extLst>
          </p:cNvPr>
          <p:cNvPicPr>
            <a:picLocks noChangeAspect="1"/>
          </p:cNvPicPr>
          <p:nvPr/>
        </p:nvPicPr>
        <p:blipFill>
          <a:blip r:embed="rId2"/>
          <a:stretch>
            <a:fillRect/>
          </a:stretch>
        </p:blipFill>
        <p:spPr>
          <a:xfrm>
            <a:off x="3015185" y="1050108"/>
            <a:ext cx="6161630" cy="47577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814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673333-7A3C-6F4F-861D-420658E79615}"/>
              </a:ext>
            </a:extLst>
          </p:cNvPr>
          <p:cNvSpPr/>
          <p:nvPr/>
        </p:nvSpPr>
        <p:spPr>
          <a:xfrm>
            <a:off x="1097280" y="5811520"/>
            <a:ext cx="1239520" cy="22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051139E-9256-3F46-9755-6ADDBF497475}"/>
              </a:ext>
            </a:extLst>
          </p:cNvPr>
          <p:cNvSpPr/>
          <p:nvPr/>
        </p:nvSpPr>
        <p:spPr>
          <a:xfrm>
            <a:off x="822960" y="1940560"/>
            <a:ext cx="4876800" cy="1026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17">
            <a:extLst>
              <a:ext uri="{FF2B5EF4-FFF2-40B4-BE49-F238E27FC236}">
                <a16:creationId xmlns:a16="http://schemas.microsoft.com/office/drawing/2014/main" id="{46FFE62B-7CDB-C44A-8D4D-34AC7C6B6470}"/>
              </a:ext>
            </a:extLst>
          </p:cNvPr>
          <p:cNvSpPr txBox="1">
            <a:spLocks noChangeArrowheads="1"/>
          </p:cNvSpPr>
          <p:nvPr/>
        </p:nvSpPr>
        <p:spPr bwMode="auto">
          <a:xfrm>
            <a:off x="0" y="412211"/>
            <a:ext cx="121920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eaLnBrk="1" hangingPunct="1"/>
            <a:r>
              <a:rPr lang="en-US" altLang="x-none" sz="3000" b="1" dirty="0">
                <a:latin typeface="Proxima Nova" panose="02000506030000020004" pitchFamily="2" charset="77"/>
                <a:ea typeface="Proxima Nova Semibold" charset="0"/>
                <a:cs typeface="Proxima Nova Semibold" charset="0"/>
              </a:rPr>
              <a:t>OSS download volumes are a proxy for build automation.</a:t>
            </a:r>
          </a:p>
        </p:txBody>
      </p:sp>
      <p:pic>
        <p:nvPicPr>
          <p:cNvPr id="1026" name="Picture 2" descr="https://lh5.googleusercontent.com/zNoMXp9E2bfJ5lfujySQ-O2Atq8jf3w2eD0fIyQgUZ1IQEz6SeUdNpNC3pwpXu-EzWX-CFlV52sBRuzA7qx7jYcCieYe7vLgar76SbrPUmoJzPzEsSxHt8GG_v1IUZtsnIBjPus0">
            <a:extLst>
              <a:ext uri="{FF2B5EF4-FFF2-40B4-BE49-F238E27FC236}">
                <a16:creationId xmlns:a16="http://schemas.microsoft.com/office/drawing/2014/main" id="{2F31F8D9-D5C0-F646-85FD-55B9FC565E4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54760" y="1247140"/>
            <a:ext cx="4678680" cy="46786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5.googleusercontent.com/b8bFJfnywW-Rss7G3tLCW429QhXgfnh5xf_rSqmh8P8RXeHYKslfYeH8Pm1TFEs_IfmkYUiy1A1e4n6BzKpPtyT8qVuj92YZFBJSPJpBbpUcsar55QzCcu9E1yyqHT9TTG9D5xJd">
            <a:extLst>
              <a:ext uri="{FF2B5EF4-FFF2-40B4-BE49-F238E27FC236}">
                <a16:creationId xmlns:a16="http://schemas.microsoft.com/office/drawing/2014/main" id="{D3D48AF7-8F22-E44D-BF0E-FE482D8F74D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50308" y="1319740"/>
            <a:ext cx="4585662" cy="460480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45">
            <a:extLst>
              <a:ext uri="{FF2B5EF4-FFF2-40B4-BE49-F238E27FC236}">
                <a16:creationId xmlns:a16="http://schemas.microsoft.com/office/drawing/2014/main" id="{C1560711-F204-3E43-8B03-3EAF7F6A3594}"/>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chemeClr val="bg2">
                    <a:lumMod val="75000"/>
                  </a:schemeClr>
                </a:solidFill>
              </a:rPr>
              <a:t>@weekstweets</a:t>
            </a:r>
          </a:p>
        </p:txBody>
      </p:sp>
    </p:spTree>
    <p:extLst>
      <p:ext uri="{BB962C8B-B14F-4D97-AF65-F5344CB8AC3E}">
        <p14:creationId xmlns:p14="http://schemas.microsoft.com/office/powerpoint/2010/main" val="2874207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32A71E-354C-364F-8C5A-9B9C329D18C8}"/>
              </a:ext>
            </a:extLst>
          </p:cNvPr>
          <p:cNvGrpSpPr/>
          <p:nvPr/>
        </p:nvGrpSpPr>
        <p:grpSpPr>
          <a:xfrm>
            <a:off x="2472661" y="0"/>
            <a:ext cx="7725650" cy="6858000"/>
            <a:chOff x="2472661" y="0"/>
            <a:chExt cx="7725650" cy="6858000"/>
          </a:xfrm>
        </p:grpSpPr>
        <p:pic>
          <p:nvPicPr>
            <p:cNvPr id="3" name="Picture 2">
              <a:extLst>
                <a:ext uri="{FF2B5EF4-FFF2-40B4-BE49-F238E27FC236}">
                  <a16:creationId xmlns:a16="http://schemas.microsoft.com/office/drawing/2014/main" id="{BA2D5035-3F36-8C45-848E-0074308EC82C}"/>
                </a:ext>
              </a:extLst>
            </p:cNvPr>
            <p:cNvPicPr>
              <a:picLocks noChangeAspect="1"/>
            </p:cNvPicPr>
            <p:nvPr/>
          </p:nvPicPr>
          <p:blipFill>
            <a:blip r:embed="rId2">
              <a:duotone>
                <a:schemeClr val="accent6">
                  <a:shade val="45000"/>
                  <a:satMod val="135000"/>
                </a:schemeClr>
                <a:prstClr val="white"/>
              </a:duotone>
            </a:blip>
            <a:stretch>
              <a:fillRect/>
            </a:stretch>
          </p:blipFill>
          <p:spPr>
            <a:xfrm>
              <a:off x="2472661" y="0"/>
              <a:ext cx="7725650" cy="6858000"/>
            </a:xfrm>
            <a:prstGeom prst="ellipse">
              <a:avLst/>
            </a:prstGeom>
          </p:spPr>
        </p:pic>
        <p:sp>
          <p:nvSpPr>
            <p:cNvPr id="4" name="Oval 3">
              <a:extLst>
                <a:ext uri="{FF2B5EF4-FFF2-40B4-BE49-F238E27FC236}">
                  <a16:creationId xmlns:a16="http://schemas.microsoft.com/office/drawing/2014/main" id="{882D9609-D47E-B640-B930-A91552070104}"/>
                </a:ext>
              </a:extLst>
            </p:cNvPr>
            <p:cNvSpPr/>
            <p:nvPr/>
          </p:nvSpPr>
          <p:spPr>
            <a:xfrm>
              <a:off x="4637313" y="2068286"/>
              <a:ext cx="2862943" cy="284117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5EECA7B-7257-FF44-A3BF-228CA2DC7EA0}"/>
                </a:ext>
              </a:extLst>
            </p:cNvPr>
            <p:cNvSpPr/>
            <p:nvPr/>
          </p:nvSpPr>
          <p:spPr>
            <a:xfrm>
              <a:off x="3276595" y="620484"/>
              <a:ext cx="5671461" cy="5693230"/>
            </a:xfrm>
            <a:prstGeom prst="ellipse">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E73C214-ADB0-9D45-AD0A-8D2AB8D470D3}"/>
                </a:ext>
              </a:extLst>
            </p:cNvPr>
            <p:cNvSpPr/>
            <p:nvPr/>
          </p:nvSpPr>
          <p:spPr>
            <a:xfrm>
              <a:off x="4103914" y="1415143"/>
              <a:ext cx="4027714" cy="4016829"/>
            </a:xfrm>
            <a:prstGeom prst="ellipse">
              <a:avLst/>
            </a:prstGeom>
            <a:noFill/>
            <a:ln w="31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D8A49D67-55BC-4A43-B779-85BB14A379D1}"/>
              </a:ext>
            </a:extLst>
          </p:cNvPr>
          <p:cNvSpPr txBox="1"/>
          <p:nvPr/>
        </p:nvSpPr>
        <p:spPr>
          <a:xfrm>
            <a:off x="4996543" y="2416628"/>
            <a:ext cx="2329544" cy="2031325"/>
          </a:xfrm>
          <a:prstGeom prst="rect">
            <a:avLst/>
          </a:prstGeom>
          <a:noFill/>
        </p:spPr>
        <p:txBody>
          <a:bodyPr wrap="square" rtlCol="0">
            <a:spAutoFit/>
          </a:bodyPr>
          <a:lstStyle/>
          <a:p>
            <a:pPr algn="ctr"/>
            <a:r>
              <a:rPr lang="en-US" sz="6600" b="1" dirty="0">
                <a:latin typeface="Proxima Nova" panose="02000506030000020004" pitchFamily="2" charset="0"/>
              </a:rPr>
              <a:t>85%</a:t>
            </a:r>
          </a:p>
          <a:p>
            <a:pPr algn="ctr"/>
            <a:r>
              <a:rPr lang="en-US" sz="2000" dirty="0">
                <a:latin typeface="Proxima Nova" panose="02000506030000020004" pitchFamily="2" charset="0"/>
              </a:rPr>
              <a:t>of your code is sourced from external suppliers</a:t>
            </a:r>
          </a:p>
        </p:txBody>
      </p:sp>
      <p:sp>
        <p:nvSpPr>
          <p:cNvPr id="13" name="TextBox 145">
            <a:extLst>
              <a:ext uri="{FF2B5EF4-FFF2-40B4-BE49-F238E27FC236}">
                <a16:creationId xmlns:a16="http://schemas.microsoft.com/office/drawing/2014/main" id="{03857747-8034-3440-B11A-DC339708A2EF}"/>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Tree>
    <p:extLst>
      <p:ext uri="{BB962C8B-B14F-4D97-AF65-F5344CB8AC3E}">
        <p14:creationId xmlns:p14="http://schemas.microsoft.com/office/powerpoint/2010/main" val="2912397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H="1" flipV="1">
            <a:off x="5876051" y="3460437"/>
            <a:ext cx="827494" cy="836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9027" name="TextBox 6"/>
          <p:cNvSpPr txBox="1">
            <a:spLocks noChangeArrowheads="1"/>
          </p:cNvSpPr>
          <p:nvPr/>
        </p:nvSpPr>
        <p:spPr bwMode="auto">
          <a:xfrm>
            <a:off x="1639911" y="1630227"/>
            <a:ext cx="2433404"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r"/>
            <a:r>
              <a:rPr lang="en-US" altLang="x-none" sz="4000" dirty="0">
                <a:solidFill>
                  <a:schemeClr val="bg1"/>
                </a:solidFill>
                <a:latin typeface="Proxima Nova" charset="0"/>
                <a:ea typeface="Proxima Nova" charset="0"/>
                <a:cs typeface="Proxima Nova" charset="0"/>
              </a:rPr>
              <a:t>313,000</a:t>
            </a:r>
          </a:p>
          <a:p>
            <a:pPr algn="r"/>
            <a:r>
              <a:rPr lang="en-US" altLang="x-none" dirty="0">
                <a:solidFill>
                  <a:schemeClr val="bg1"/>
                </a:solidFill>
                <a:latin typeface="Proxima Nova" charset="0"/>
                <a:ea typeface="Proxima Nova" charset="0"/>
                <a:cs typeface="Proxima Nova" charset="0"/>
              </a:rPr>
              <a:t>java component downloads annually</a:t>
            </a:r>
          </a:p>
          <a:p>
            <a:pPr algn="r"/>
            <a:endParaRPr lang="en-US" altLang="x-none" dirty="0">
              <a:solidFill>
                <a:schemeClr val="bg1"/>
              </a:solidFill>
              <a:latin typeface="Proxima Nova" charset="0"/>
              <a:ea typeface="Proxima Nova" charset="0"/>
              <a:cs typeface="Proxima Nova" charset="0"/>
            </a:endParaRPr>
          </a:p>
          <a:p>
            <a:pPr algn="r"/>
            <a:r>
              <a:rPr lang="en-US" altLang="x-none" sz="4000" dirty="0">
                <a:solidFill>
                  <a:schemeClr val="bg1"/>
                </a:solidFill>
                <a:latin typeface="Proxima Nova" charset="0"/>
                <a:ea typeface="Proxima Nova" charset="0"/>
                <a:cs typeface="Proxima Nova" charset="0"/>
              </a:rPr>
              <a:t>2,778</a:t>
            </a:r>
            <a:r>
              <a:rPr lang="en-US" altLang="x-none" dirty="0">
                <a:solidFill>
                  <a:schemeClr val="bg1"/>
                </a:solidFill>
                <a:latin typeface="Proxima Nova" charset="0"/>
                <a:ea typeface="Proxima Nova" charset="0"/>
                <a:cs typeface="Proxima Nova" charset="0"/>
              </a:rPr>
              <a:t> </a:t>
            </a:r>
          </a:p>
          <a:p>
            <a:pPr algn="r"/>
            <a:r>
              <a:rPr lang="en-US" altLang="x-none" dirty="0">
                <a:solidFill>
                  <a:schemeClr val="bg1"/>
                </a:solidFill>
                <a:latin typeface="Proxima Nova" charset="0"/>
                <a:ea typeface="Proxima Nova" charset="0"/>
                <a:cs typeface="Proxima Nova" charset="0"/>
              </a:rPr>
              <a:t>Component suppliers</a:t>
            </a:r>
          </a:p>
          <a:p>
            <a:pPr algn="r"/>
            <a:endParaRPr lang="en-US" altLang="x-none" dirty="0">
              <a:solidFill>
                <a:schemeClr val="bg1"/>
              </a:solidFill>
              <a:latin typeface="Proxima Nova" charset="0"/>
              <a:ea typeface="Proxima Nova" charset="0"/>
              <a:cs typeface="Proxima Nova" charset="0"/>
            </a:endParaRPr>
          </a:p>
          <a:p>
            <a:pPr algn="r"/>
            <a:r>
              <a:rPr lang="en-US" altLang="x-none" sz="4000" dirty="0">
                <a:solidFill>
                  <a:schemeClr val="bg1"/>
                </a:solidFill>
                <a:latin typeface="Proxima Nova" charset="0"/>
                <a:ea typeface="Proxima Nova" charset="0"/>
                <a:cs typeface="Proxima Nova" charset="0"/>
              </a:rPr>
              <a:t>8,200</a:t>
            </a:r>
            <a:r>
              <a:rPr lang="en-US" altLang="x-none" dirty="0">
                <a:solidFill>
                  <a:schemeClr val="bg1"/>
                </a:solidFill>
                <a:latin typeface="Proxima Nova" charset="0"/>
                <a:ea typeface="Proxima Nova" charset="0"/>
                <a:cs typeface="Proxima Nova" charset="0"/>
              </a:rPr>
              <a:t> </a:t>
            </a:r>
          </a:p>
          <a:p>
            <a:pPr algn="r"/>
            <a:r>
              <a:rPr lang="en-US" altLang="x-none" dirty="0">
                <a:solidFill>
                  <a:schemeClr val="bg1"/>
                </a:solidFill>
                <a:latin typeface="Proxima Nova" charset="0"/>
                <a:ea typeface="Proxima Nova" charset="0"/>
                <a:cs typeface="Proxima Nova" charset="0"/>
              </a:rPr>
              <a:t>Component release</a:t>
            </a:r>
          </a:p>
          <a:p>
            <a:pPr algn="r"/>
            <a:endParaRPr lang="en-US" altLang="x-none" b="1" dirty="0">
              <a:solidFill>
                <a:schemeClr val="bg1"/>
              </a:solidFill>
              <a:latin typeface="Proxima Nova" charset="0"/>
              <a:ea typeface="Proxima Nova" charset="0"/>
              <a:cs typeface="Proxima Nova" charset="0"/>
            </a:endParaRPr>
          </a:p>
          <a:p>
            <a:pPr algn="r"/>
            <a:endParaRPr lang="en-US" altLang="x-none" dirty="0">
              <a:solidFill>
                <a:schemeClr val="bg1"/>
              </a:solidFill>
              <a:latin typeface="Proxima Nova" charset="0"/>
              <a:ea typeface="Proxima Nova" charset="0"/>
              <a:cs typeface="Proxima Nova" charset="0"/>
            </a:endParaRPr>
          </a:p>
        </p:txBody>
      </p:sp>
      <p:sp>
        <p:nvSpPr>
          <p:cNvPr id="129033" name="TextBox 34"/>
          <p:cNvSpPr txBox="1">
            <a:spLocks noChangeArrowheads="1"/>
          </p:cNvSpPr>
          <p:nvPr/>
        </p:nvSpPr>
        <p:spPr bwMode="auto">
          <a:xfrm>
            <a:off x="7266720" y="2912310"/>
            <a:ext cx="2228850"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algn="ctr"/>
            <a:r>
              <a:rPr lang="en-US" altLang="x-none" sz="4000" dirty="0">
                <a:solidFill>
                  <a:schemeClr val="bg1"/>
                </a:solidFill>
                <a:latin typeface="Proxima Nova" charset="0"/>
                <a:ea typeface="Proxima Nova" charset="0"/>
                <a:cs typeface="Proxima Nova" charset="0"/>
              </a:rPr>
              <a:t>27,704</a:t>
            </a:r>
          </a:p>
          <a:p>
            <a:pPr algn="ctr"/>
            <a:r>
              <a:rPr lang="en-US" altLang="x-none" dirty="0">
                <a:solidFill>
                  <a:schemeClr val="bg1"/>
                </a:solidFill>
                <a:latin typeface="Proxima Nova" charset="0"/>
                <a:ea typeface="Proxima Nova" charset="0"/>
                <a:cs typeface="Proxima Nova" charset="0"/>
              </a:rPr>
              <a:t>8.8% with known vulnerabilities</a:t>
            </a:r>
          </a:p>
        </p:txBody>
      </p:sp>
      <p:sp>
        <p:nvSpPr>
          <p:cNvPr id="13" name="Donut 12"/>
          <p:cNvSpPr/>
          <p:nvPr/>
        </p:nvSpPr>
        <p:spPr>
          <a:xfrm>
            <a:off x="-2944134" y="-1093227"/>
            <a:ext cx="9124062" cy="9124062"/>
          </a:xfrm>
          <a:prstGeom prst="donut">
            <a:avLst>
              <a:gd name="adj" fmla="val 12708"/>
            </a:avLst>
          </a:prstGeom>
          <a:solidFill>
            <a:schemeClr val="bg1"/>
          </a:solidFill>
          <a:ln>
            <a:noFill/>
          </a:ln>
          <a:effectLst>
            <a:outerShdw blurRad="393700" dist="635000" dir="10800000" algn="r" rotWithShape="0">
              <a:schemeClr val="tx1">
                <a:lumMod val="85000"/>
                <a:lumOff val="15000"/>
                <a:alpha val="1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1"/>
              </a:solidFill>
            </a:endParaRPr>
          </a:p>
        </p:txBody>
      </p:sp>
      <p:sp>
        <p:nvSpPr>
          <p:cNvPr id="19" name="Donut 18"/>
          <p:cNvSpPr/>
          <p:nvPr/>
        </p:nvSpPr>
        <p:spPr>
          <a:xfrm>
            <a:off x="6673719" y="1935644"/>
            <a:ext cx="3354387" cy="3354387"/>
          </a:xfrm>
          <a:prstGeom prst="donut">
            <a:avLst>
              <a:gd name="adj" fmla="val 12708"/>
            </a:avLst>
          </a:prstGeom>
          <a:solidFill>
            <a:schemeClr val="bg1"/>
          </a:solidFill>
          <a:ln>
            <a:noFill/>
          </a:ln>
          <a:effectLst>
            <a:outerShdw blurRad="152400" dist="381000" dir="10800000" algn="r" rotWithShape="0">
              <a:schemeClr val="tx1">
                <a:lumMod val="85000"/>
                <a:lumOff val="15000"/>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chemeClr val="tx1"/>
              </a:solidFill>
            </a:endParaRPr>
          </a:p>
        </p:txBody>
      </p:sp>
      <p:pic>
        <p:nvPicPr>
          <p:cNvPr id="7" name="Picture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3983723">
            <a:off x="8936809" y="2186986"/>
            <a:ext cx="893177" cy="1016847"/>
          </a:xfrm>
          <a:prstGeom prst="rect">
            <a:avLst/>
          </a:prstGeom>
        </p:spPr>
      </p:pic>
      <p:sp>
        <p:nvSpPr>
          <p:cNvPr id="12" name="TextBox 145">
            <a:extLst>
              <a:ext uri="{FF2B5EF4-FFF2-40B4-BE49-F238E27FC236}">
                <a16:creationId xmlns:a16="http://schemas.microsoft.com/office/drawing/2014/main" id="{ECF6772E-965D-5447-9054-9AAB13CCA76F}"/>
              </a:ext>
            </a:extLst>
          </p:cNvPr>
          <p:cNvSpPr txBox="1">
            <a:spLocks noChangeArrowheads="1"/>
          </p:cNvSpPr>
          <p:nvPr/>
        </p:nvSpPr>
        <p:spPr bwMode="auto">
          <a:xfrm>
            <a:off x="10241280" y="6284615"/>
            <a:ext cx="15868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defRPr>
            </a:lvl1pPr>
            <a:lvl2pPr marL="742950" indent="-285750">
              <a:defRPr>
                <a:solidFill>
                  <a:schemeClr val="tx1"/>
                </a:solidFill>
                <a:latin typeface="Calibri" charset="0"/>
              </a:defRPr>
            </a:lvl2pPr>
            <a:lvl3pPr marL="1143000" indent="-228600">
              <a:defRPr>
                <a:solidFill>
                  <a:schemeClr val="tx1"/>
                </a:solidFill>
                <a:latin typeface="Calibri" charset="0"/>
              </a:defRPr>
            </a:lvl3pPr>
            <a:lvl4pPr marL="1600200" indent="-228600">
              <a:defRPr>
                <a:solidFill>
                  <a:schemeClr val="tx1"/>
                </a:solidFill>
                <a:latin typeface="Calibri" charset="0"/>
              </a:defRPr>
            </a:lvl4pPr>
            <a:lvl5pPr marL="2057400" indent="-228600">
              <a:defRPr>
                <a:solidFill>
                  <a:schemeClr val="tx1"/>
                </a:solidFill>
                <a:latin typeface="Calibri" charset="0"/>
              </a:defRPr>
            </a:lvl5pPr>
            <a:lvl6pPr marL="2514600" indent="-228600" eaLnBrk="0" fontAlgn="base" hangingPunct="0">
              <a:spcBef>
                <a:spcPct val="0"/>
              </a:spcBef>
              <a:spcAft>
                <a:spcPct val="0"/>
              </a:spcAft>
              <a:defRPr>
                <a:solidFill>
                  <a:schemeClr val="tx1"/>
                </a:solidFill>
                <a:latin typeface="Calibri" charset="0"/>
              </a:defRPr>
            </a:lvl6pPr>
            <a:lvl7pPr marL="2971800" indent="-228600" eaLnBrk="0" fontAlgn="base" hangingPunct="0">
              <a:spcBef>
                <a:spcPct val="0"/>
              </a:spcBef>
              <a:spcAft>
                <a:spcPct val="0"/>
              </a:spcAft>
              <a:defRPr>
                <a:solidFill>
                  <a:schemeClr val="tx1"/>
                </a:solidFill>
                <a:latin typeface="Calibri" charset="0"/>
              </a:defRPr>
            </a:lvl7pPr>
            <a:lvl8pPr marL="3429000" indent="-228600" eaLnBrk="0" fontAlgn="base" hangingPunct="0">
              <a:spcBef>
                <a:spcPct val="0"/>
              </a:spcBef>
              <a:spcAft>
                <a:spcPct val="0"/>
              </a:spcAft>
              <a:defRPr>
                <a:solidFill>
                  <a:schemeClr val="tx1"/>
                </a:solidFill>
                <a:latin typeface="Calibri" charset="0"/>
              </a:defRPr>
            </a:lvl8pPr>
            <a:lvl9pPr marL="3886200" indent="-228600" eaLnBrk="0" fontAlgn="base" hangingPunct="0">
              <a:spcBef>
                <a:spcPct val="0"/>
              </a:spcBef>
              <a:spcAft>
                <a:spcPct val="0"/>
              </a:spcAft>
              <a:defRPr>
                <a:solidFill>
                  <a:schemeClr val="tx1"/>
                </a:solidFill>
                <a:latin typeface="Calibri" charset="0"/>
              </a:defRPr>
            </a:lvl9pPr>
          </a:lstStyle>
          <a:p>
            <a:pPr eaLnBrk="1" hangingPunct="1"/>
            <a:r>
              <a:rPr lang="en-US" altLang="x-none" sz="1600" dirty="0">
                <a:solidFill>
                  <a:srgbClr val="1EA1F2"/>
                </a:solidFill>
              </a:rPr>
              <a:t>@weekstweets</a:t>
            </a:r>
          </a:p>
        </p:txBody>
      </p:sp>
    </p:spTree>
    <p:extLst>
      <p:ext uri="{BB962C8B-B14F-4D97-AF65-F5344CB8AC3E}">
        <p14:creationId xmlns:p14="http://schemas.microsoft.com/office/powerpoint/2010/main" val="2044563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1F4D85-D12E-7641-A38E-CBFDE4DD0ADD}"/>
              </a:ext>
            </a:extLst>
          </p:cNvPr>
          <p:cNvSpPr/>
          <p:nvPr/>
        </p:nvSpPr>
        <p:spPr>
          <a:xfrm>
            <a:off x="0" y="0"/>
            <a:ext cx="12192000" cy="6858000"/>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DB1896A-5F7B-F145-8AAA-BCE9219CD44C}"/>
              </a:ext>
            </a:extLst>
          </p:cNvPr>
          <p:cNvSpPr/>
          <p:nvPr/>
        </p:nvSpPr>
        <p:spPr>
          <a:xfrm>
            <a:off x="0" y="1831234"/>
            <a:ext cx="12192000" cy="3338643"/>
          </a:xfrm>
          <a:prstGeom prst="rect">
            <a:avLst/>
          </a:prstGeom>
          <a:solidFill>
            <a:srgbClr val="99B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spc="-150" dirty="0">
                <a:solidFill>
                  <a:schemeClr val="bg1"/>
                </a:solidFill>
                <a:latin typeface="Proxima Nova Semibold" panose="02000506030000020004" pitchFamily="2" charset="77"/>
              </a:rPr>
              <a:t>…faster is better</a:t>
            </a:r>
          </a:p>
          <a:p>
            <a:pPr algn="ctr"/>
            <a:r>
              <a:rPr lang="en-US" sz="5400" b="1" spc="-150" dirty="0">
                <a:solidFill>
                  <a:schemeClr val="bg1"/>
                </a:solidFill>
                <a:latin typeface="Proxima Nova Semibold" panose="02000506030000020004" pitchFamily="2" charset="77"/>
              </a:rPr>
              <a:t>in the enterprise</a:t>
            </a:r>
          </a:p>
        </p:txBody>
      </p:sp>
    </p:spTree>
    <p:extLst>
      <p:ext uri="{BB962C8B-B14F-4D97-AF65-F5344CB8AC3E}">
        <p14:creationId xmlns:p14="http://schemas.microsoft.com/office/powerpoint/2010/main" val="371503348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natype 2018 Slide Template" id="{CB76205F-7F9E-CF4C-8B1D-CE82C8B3BE9C}" vid="{4D720DFD-2040-7144-862B-54D7377BACA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Sonatype 2018 Slide Template SON</Template>
  <TotalTime>130429</TotalTime>
  <Words>4582</Words>
  <Application>Microsoft Macintosh PowerPoint</Application>
  <PresentationFormat>Widescreen</PresentationFormat>
  <Paragraphs>590</Paragraphs>
  <Slides>58</Slides>
  <Notes>41</Notes>
  <HiddenSlides>1</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Proxima Nova</vt:lpstr>
      <vt:lpstr>Proxima Nova Semibold</vt:lpstr>
      <vt:lpstr>ProximaNova</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Investor Overview</dc:title>
  <dc:creator>Microsoft Office User</dc:creator>
  <cp:lastModifiedBy>Derek Weeks</cp:lastModifiedBy>
  <cp:revision>474</cp:revision>
  <cp:lastPrinted>2019-06-10T13:51:12Z</cp:lastPrinted>
  <dcterms:created xsi:type="dcterms:W3CDTF">2018-01-17T16:48:04Z</dcterms:created>
  <dcterms:modified xsi:type="dcterms:W3CDTF">2019-11-06T12:06:54Z</dcterms:modified>
</cp:coreProperties>
</file>